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8" r:id="rId1"/>
  </p:sldMasterIdLst>
  <p:notesMasterIdLst>
    <p:notesMasterId r:id="rId60"/>
  </p:notesMasterIdLst>
  <p:sldIdLst>
    <p:sldId id="256" r:id="rId2"/>
    <p:sldId id="257" r:id="rId3"/>
    <p:sldId id="324" r:id="rId4"/>
    <p:sldId id="259" r:id="rId5"/>
    <p:sldId id="260" r:id="rId6"/>
    <p:sldId id="261" r:id="rId7"/>
    <p:sldId id="262" r:id="rId8"/>
    <p:sldId id="320" r:id="rId9"/>
    <p:sldId id="321" r:id="rId10"/>
    <p:sldId id="263" r:id="rId11"/>
    <p:sldId id="264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09" r:id="rId49"/>
    <p:sldId id="310" r:id="rId50"/>
    <p:sldId id="322" r:id="rId51"/>
    <p:sldId id="311" r:id="rId52"/>
    <p:sldId id="312" r:id="rId53"/>
    <p:sldId id="313" r:id="rId54"/>
    <p:sldId id="314" r:id="rId55"/>
    <p:sldId id="315" r:id="rId56"/>
    <p:sldId id="316" r:id="rId57"/>
    <p:sldId id="325" r:id="rId58"/>
    <p:sldId id="319" r:id="rId59"/>
  </p:sldIdLst>
  <p:sldSz cx="9144000" cy="5143500" type="screen16x9"/>
  <p:notesSz cx="6858000" cy="9144000"/>
  <p:embeddedFontLst>
    <p:embeddedFont>
      <p:font typeface="Cambria" panose="02040503050406030204" pitchFamily="18" charset="0"/>
      <p:regular r:id="rId61"/>
      <p:bold r:id="rId62"/>
      <p:italic r:id="rId63"/>
      <p:boldItalic r:id="rId64"/>
    </p:embeddedFont>
    <p:embeddedFont>
      <p:font typeface="Comic Sans MS" panose="030F0702030302020204" pitchFamily="66" charset="0"/>
      <p:regular r:id="rId65"/>
      <p:bold r:id="rId66"/>
      <p:italic r:id="rId67"/>
      <p:boldItalic r:id="rId68"/>
    </p:embeddedFont>
    <p:embeddedFont>
      <p:font typeface="Consolas" panose="020B0609020204030204" pitchFamily="49" charset="0"/>
      <p:regular r:id="rId69"/>
      <p:bold r:id="rId70"/>
      <p:italic r:id="rId71"/>
      <p:boldItalic r:id="rId72"/>
    </p:embeddedFont>
    <p:embeddedFont>
      <p:font typeface="Proxima Nova" panose="020B0604020202020204" charset="0"/>
      <p:regular r:id="rId73"/>
      <p:bold r:id="rId74"/>
      <p:italic r:id="rId75"/>
      <p:boldItalic r:id="rId76"/>
    </p:embeddedFont>
    <p:embeddedFont>
      <p:font typeface="Proxima Nova Extrabold" panose="020B0604020202020204" charset="0"/>
      <p:bold r:id="rId77"/>
    </p:embeddedFont>
    <p:embeddedFont>
      <p:font typeface="Segoe UI" panose="020B0502040204020203" pitchFamily="34" charset="0"/>
      <p:regular r:id="rId78"/>
      <p:bold r:id="rId79"/>
      <p:italic r:id="rId80"/>
      <p:boldItalic r:id="rId8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933E238-D5A5-4246-988A-967BCE293277}">
          <p14:sldIdLst>
            <p14:sldId id="256"/>
            <p14:sldId id="257"/>
            <p14:sldId id="324"/>
            <p14:sldId id="259"/>
            <p14:sldId id="260"/>
            <p14:sldId id="261"/>
            <p14:sldId id="262"/>
            <p14:sldId id="320"/>
            <p14:sldId id="321"/>
            <p14:sldId id="263"/>
            <p14:sldId id="264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22"/>
            <p14:sldId id="311"/>
            <p14:sldId id="312"/>
            <p14:sldId id="313"/>
            <p14:sldId id="314"/>
            <p14:sldId id="315"/>
            <p14:sldId id="316"/>
            <p14:sldId id="325"/>
            <p14:sldId id="31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92" roundtripDataSignature="AMtx7miHBafNLvsTCdvTJNAm1PJcTGJq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EE8373-4E7A-B8A5-EC27-D9B79CB945E3}" v="1" dt="2024-03-11T17:33:36.852"/>
  </p1510:revLst>
</p1510:revInfo>
</file>

<file path=ppt/tableStyles.xml><?xml version="1.0" encoding="utf-8"?>
<a:tblStyleLst xmlns:a="http://schemas.openxmlformats.org/drawingml/2006/main" def="{85179E1E-7864-4F0E-9E3C-032736FB30DD}">
  <a:tblStyle styleId="{85179E1E-7864-4F0E-9E3C-032736FB30DD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4.xml"/><Relationship Id="rId95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2.fntdata"/><Relationship Id="rId80" Type="http://schemas.openxmlformats.org/officeDocument/2006/relationships/font" Target="fonts/font20.fntdata"/><Relationship Id="rId93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font" Target="fonts/font21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6.fntdata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font" Target="fonts/font11.fntdata"/><Relationship Id="rId92" Type="http://customschemas.google.com/relationships/presentationmetadata" Target="meta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6.fntdata"/><Relationship Id="rId6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0ef7295e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7" name="Google Shape;357;g210ef7295e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0ef7295e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210ef7295e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10ef7295e3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6" name="Google Shape;436;g210ef7295e3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10ef7295e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g210ef7295e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10ef7295e3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210ef7295e3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0ef7295e3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210ef7295e3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10ef7295e3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5" name="Google Shape;555;g210ef7295e3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10ef7295e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10ef7295e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10ef7295e3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2" name="Google Shape;572;g210ef7295e3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10ef7295e3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0" name="Google Shape;580;g210ef7295e3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10ef7295e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10ef7295e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0ef7295e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4" name="Google Shape;364;g210ef7295e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10ef7295e3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5" name="Google Shape;595;g210ef7295e3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10ef7295e3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2" name="Google Shape;602;g210ef7295e3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10ef7295e3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9" name="Google Shape;609;g210ef7295e3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10ef7295e3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6" name="Google Shape;616;g210ef7295e3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10ef7295e3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g210ef7295e3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10ef7295e3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3" name="Google Shape;633;g210ef7295e3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10ef7295e3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0" name="Google Shape;640;g210ef7295e3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10ef7295e3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8" name="Google Shape;648;g210ef7295e3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1ddce4425c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5" name="Google Shape;655;g1ddce4425c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10ef7295e3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210ef7295e3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208bb0265bd_3_3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1" name="Google Shape;401;g208bb0265bd_3_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210ef7295e3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210ef7295e3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10ef7295e3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210ef7295e3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210ef7295e3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4" name="Google Shape;684;g210ef7295e3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210ef7295e3_0_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2" name="Google Shape;692;g210ef7295e3_0_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210ef7295e3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8" name="Google Shape;698;g210ef7295e3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10ef7295e3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6" name="Google Shape;706;g210ef7295e3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210ef7295e3_0_2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210ef7295e3_0_2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10ef7295e3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6" name="Google Shape;726;g210ef7295e3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10ef7295e3_0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g210ef7295e3_0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10ef7295e3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4" name="Google Shape;744;g210ef7295e3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10ef7295e3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g210ef7295e3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210ef7295e3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210ef7295e3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0ef7295e3_0_2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0" name="Google Shape;760;g210ef7295e3_0_2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g210ef7295e3_0_2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5" name="Google Shape;765;g210ef7295e3_0_2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210ef7295e3_0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4" name="Google Shape;774;g210ef7295e3_0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endParaRPr lang="en-US" sz="1200">
              <a:solidFill>
                <a:srgbClr val="52525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13ca1134f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3" name="Google Shape;783;g213ca1134f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213ca1134fb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2" name="Google Shape;792;g213ca1134fb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213ca1134fb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1" name="Google Shape;801;g213ca1134fb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13ca1134f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g213ca1134f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13ca1134f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0" name="Google Shape;820;g213ca1134f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213ca1134fb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0" name="Google Shape;830;g213ca1134fb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0ef7295e3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9" name="Google Shape;399;g210ef7295e3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13ca1134f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11" name="Google Shape;811;g213ca1134f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08504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213ca1134f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9" name="Google Shape;839;g213ca1134f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13ca1134fb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6" name="Google Shape;846;g213ca1134fb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213ca1134fb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3" name="Google Shape;853;g213ca1134fb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10ef7295e3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1" name="Google Shape;861;g210ef7295e3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10ef7295e3_0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6" name="Google Shape;866;g210ef7295e3_0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210ef7295e3_0_3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210ef7295e3_0_3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10ef7295e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10ef7295e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8918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10ef7295e3_0_3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2" name="Google Shape;892;g210ef7295e3_0_3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10ef7295e3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9" name="Google Shape;419;g210ef7295e3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875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b687639f21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4" name="Google Shape;424;g1b687639f21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10ef7295e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10ef7295e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393739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10ef7295e3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3" name="Google Shape;563;g210ef7295e3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542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9144000" cy="51435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812" y="1578821"/>
            <a:ext cx="3009900" cy="1371352"/>
          </a:xfrm>
        </p:spPr>
        <p:txBody>
          <a:bodyPr anchor="b">
            <a:noAutofit/>
          </a:bodyPr>
          <a:lstStyle>
            <a:lvl1pPr algn="l"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242" y="3140964"/>
            <a:ext cx="3010661" cy="342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5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2" y="4697730"/>
            <a:ext cx="1367028" cy="27384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781812" y="3967309"/>
            <a:ext cx="3009884" cy="273844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900">
                <a:solidFill>
                  <a:schemeClr val="bg2"/>
                </a:solidFill>
              </a:defRPr>
            </a:lvl1pPr>
            <a:lvl2pPr marL="342900" indent="0">
              <a:buNone/>
              <a:defRPr>
                <a:solidFill>
                  <a:schemeClr val="bg2"/>
                </a:solidFill>
              </a:defRPr>
            </a:lvl2pPr>
            <a:lvl3pPr marL="685800" indent="0">
              <a:buNone/>
              <a:defRPr>
                <a:solidFill>
                  <a:schemeClr val="bg2"/>
                </a:solidFill>
              </a:defRPr>
            </a:lvl3pPr>
            <a:lvl4pPr marL="1028700" indent="0">
              <a:buNone/>
              <a:defRPr>
                <a:solidFill>
                  <a:schemeClr val="bg2"/>
                </a:solidFill>
              </a:defRPr>
            </a:lvl4pPr>
            <a:lvl5pPr marL="13716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0759" y="286399"/>
            <a:ext cx="1550987" cy="4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6453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42900" y="1143002"/>
            <a:ext cx="8105775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42901" y="744021"/>
            <a:ext cx="8106155" cy="345801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350" b="0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1" y="4407069"/>
            <a:ext cx="8106154" cy="26242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3" y="4828762"/>
            <a:ext cx="1362398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42900" y="233172"/>
            <a:ext cx="8115300" cy="1714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788" b="0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29641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2901" y="4407069"/>
            <a:ext cx="8106154" cy="26242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2" y="4828762"/>
            <a:ext cx="1353717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342901" y="744021"/>
            <a:ext cx="8106155" cy="345801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35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42900" y="1143002"/>
            <a:ext cx="8105775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342900" y="233172"/>
            <a:ext cx="8115300" cy="17145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788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51398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5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901" y="4407069"/>
            <a:ext cx="8106154" cy="26242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3" y="4828762"/>
            <a:ext cx="1362398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9329" y="897732"/>
            <a:ext cx="3977640" cy="211931"/>
          </a:xfrm>
        </p:spPr>
        <p:txBody>
          <a:bodyPr/>
          <a:lstStyle>
            <a:lvl1pPr>
              <a:defRPr sz="13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39329" y="1301942"/>
            <a:ext cx="3977640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40589" y="897732"/>
            <a:ext cx="3977640" cy="211931"/>
          </a:xfrm>
        </p:spPr>
        <p:txBody>
          <a:bodyPr/>
          <a:lstStyle>
            <a:lvl1pPr>
              <a:defRPr sz="13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4740589" y="1301942"/>
            <a:ext cx="3977640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2935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901" y="4407069"/>
            <a:ext cx="8106154" cy="26242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2" y="4828762"/>
            <a:ext cx="1371080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9329" y="897732"/>
            <a:ext cx="3977640" cy="211931"/>
          </a:xfrm>
        </p:spPr>
        <p:txBody>
          <a:bodyPr/>
          <a:lstStyle>
            <a:lvl1pPr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39329" y="1301942"/>
            <a:ext cx="3977640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4740589" y="897732"/>
            <a:ext cx="3977640" cy="211931"/>
          </a:xfrm>
        </p:spPr>
        <p:txBody>
          <a:bodyPr/>
          <a:lstStyle>
            <a:lvl1pPr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4740589" y="1301942"/>
            <a:ext cx="3977640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51398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906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2901" y="4407069"/>
            <a:ext cx="8106154" cy="26242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2" y="4828762"/>
            <a:ext cx="1379760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9329" y="897732"/>
            <a:ext cx="2630090" cy="211931"/>
          </a:xfrm>
        </p:spPr>
        <p:txBody>
          <a:bodyPr/>
          <a:lstStyle>
            <a:lvl1pPr>
              <a:defRPr sz="13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43894" y="897732"/>
            <a:ext cx="2630090" cy="211931"/>
          </a:xfrm>
        </p:spPr>
        <p:txBody>
          <a:bodyPr/>
          <a:lstStyle>
            <a:lvl1pPr>
              <a:defRPr sz="13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38373" y="897732"/>
            <a:ext cx="2674582" cy="211931"/>
          </a:xfrm>
        </p:spPr>
        <p:txBody>
          <a:bodyPr/>
          <a:lstStyle>
            <a:lvl1pPr>
              <a:defRPr sz="135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39329" y="1301942"/>
            <a:ext cx="2630090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26909" y="1301942"/>
            <a:ext cx="2630090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26519" y="1301942"/>
            <a:ext cx="2674582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3122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42901" y="4407069"/>
            <a:ext cx="8106154" cy="26242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3" y="4828762"/>
            <a:ext cx="1362398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339329" y="897732"/>
            <a:ext cx="2630090" cy="211931"/>
          </a:xfrm>
        </p:spPr>
        <p:txBody>
          <a:bodyPr/>
          <a:lstStyle>
            <a:lvl1pPr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243894" y="897732"/>
            <a:ext cx="2630090" cy="211931"/>
          </a:xfrm>
        </p:spPr>
        <p:txBody>
          <a:bodyPr/>
          <a:lstStyle>
            <a:lvl1pPr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138373" y="897732"/>
            <a:ext cx="2674582" cy="211931"/>
          </a:xfrm>
        </p:spPr>
        <p:txBody>
          <a:bodyPr/>
          <a:lstStyle>
            <a:lvl1pPr>
              <a:defRPr sz="135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339329" y="1301942"/>
            <a:ext cx="2630090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3226909" y="1301942"/>
            <a:ext cx="2630090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126519" y="1301942"/>
            <a:ext cx="2674582" cy="3025378"/>
          </a:xfrm>
        </p:spPr>
        <p:txBody>
          <a:bodyPr/>
          <a:lstStyle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51398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8240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1" y="1036201"/>
            <a:ext cx="1647467" cy="6858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350" b="0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325755" y="1036201"/>
            <a:ext cx="5453763" cy="685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429816" indent="-17264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644129" indent="-17145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42901" y="2218063"/>
            <a:ext cx="1647467" cy="6858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350" b="0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2325755" y="2218063"/>
            <a:ext cx="5453763" cy="685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429816" indent="-17264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644129" indent="-17145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42901" y="3418213"/>
            <a:ext cx="1647467" cy="6858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350" b="0">
                <a:solidFill>
                  <a:schemeClr val="accent3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2325755" y="3418213"/>
            <a:ext cx="5453763" cy="685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429816" indent="-17264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644129" indent="-17145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42901" y="4407069"/>
            <a:ext cx="8106154" cy="26242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3" y="4828762"/>
            <a:ext cx="1362398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38516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42901" y="4407069"/>
            <a:ext cx="8106154" cy="262423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2" y="4828762"/>
            <a:ext cx="1371080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1" y="1036201"/>
            <a:ext cx="1647467" cy="6858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35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2325755" y="1036201"/>
            <a:ext cx="5453763" cy="685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429816" indent="-17264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644129" indent="-17145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342901" y="2218063"/>
            <a:ext cx="1647467" cy="6858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35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2325755" y="2218063"/>
            <a:ext cx="5453763" cy="685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429816" indent="-17264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644129" indent="-17145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342901" y="3418213"/>
            <a:ext cx="1647467" cy="6858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350" b="0">
                <a:solidFill>
                  <a:schemeClr val="accent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2325755" y="3418213"/>
            <a:ext cx="5453763" cy="6858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429816" indent="-17264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644129" indent="-17145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51398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0901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3" y="4743895"/>
            <a:ext cx="1362398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743974"/>
            <a:ext cx="264073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813" y="3151231"/>
            <a:ext cx="6425513" cy="11156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812" y="1517904"/>
            <a:ext cx="6431692" cy="923330"/>
          </a:xfrm>
        </p:spPr>
        <p:txBody>
          <a:bodyPr anchor="t" anchorCtr="0"/>
          <a:lstStyle>
            <a:lvl1pPr algn="l" rtl="0" eaLnBrk="1" latinLnBrk="0" hangingPunct="1">
              <a:defRPr lang="en-US" sz="30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2DAB97BD-2DAF-92C7-57CE-FD802BBA50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40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3" y="4743895"/>
            <a:ext cx="1362398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743974"/>
            <a:ext cx="264073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813" y="3151231"/>
            <a:ext cx="6425513" cy="11156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342900" indent="0">
              <a:buNone/>
              <a:defRPr>
                <a:solidFill>
                  <a:schemeClr val="accent5"/>
                </a:solidFill>
              </a:defRPr>
            </a:lvl2pPr>
            <a:lvl3pPr marL="685800" indent="0">
              <a:buNone/>
              <a:defRPr>
                <a:solidFill>
                  <a:schemeClr val="accent3"/>
                </a:solidFill>
              </a:defRPr>
            </a:lvl3pPr>
            <a:lvl4pPr marL="1028700" indent="0">
              <a:buNone/>
              <a:defRPr>
                <a:solidFill>
                  <a:schemeClr val="accent3"/>
                </a:solidFill>
              </a:defRPr>
            </a:lvl4pPr>
            <a:lvl5pPr marL="13716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812" y="1517904"/>
            <a:ext cx="6431692" cy="923330"/>
          </a:xfrm>
        </p:spPr>
        <p:txBody>
          <a:bodyPr anchor="t" anchorCtr="0"/>
          <a:lstStyle>
            <a:lvl1pPr algn="l" rtl="0" eaLnBrk="1" latinLnBrk="0" hangingPunct="1">
              <a:defRPr lang="en-US" sz="3000" smtClean="0">
                <a:effectLst/>
              </a:defRPr>
            </a:lvl1pPr>
          </a:lstStyle>
          <a:p>
            <a:pPr rtl="0" eaLnBrk="1" latinLnBrk="0" hangingPunct="1"/>
            <a:r>
              <a:rPr lang="en-US"/>
              <a:t>Click to edit Master title style</a:t>
            </a:r>
            <a:br>
              <a:rPr lang="en-US"/>
            </a:br>
            <a:endParaRPr lang="en-US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51398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89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v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4712" y="1539063"/>
            <a:ext cx="6126988" cy="1184450"/>
          </a:xfrm>
        </p:spPr>
        <p:txBody>
          <a:bodyPr anchor="b">
            <a:noAutofit/>
          </a:bodyPr>
          <a:lstStyle>
            <a:lvl1pPr algn="l">
              <a:defRPr sz="2700" b="1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5143" y="2914304"/>
            <a:ext cx="6128537" cy="3429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1500">
                <a:solidFill>
                  <a:schemeClr val="accent4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124713" y="3740649"/>
            <a:ext cx="3009884" cy="273844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900">
                <a:solidFill>
                  <a:schemeClr val="tx1"/>
                </a:solidFill>
              </a:defRPr>
            </a:lvl1pPr>
            <a:lvl2pPr marL="342900" indent="0">
              <a:buNone/>
              <a:defRPr>
                <a:solidFill>
                  <a:schemeClr val="bg2"/>
                </a:solidFill>
              </a:defRPr>
            </a:lvl2pPr>
            <a:lvl3pPr marL="685800" indent="0">
              <a:buNone/>
              <a:defRPr>
                <a:solidFill>
                  <a:schemeClr val="bg2"/>
                </a:solidFill>
              </a:defRPr>
            </a:lvl3pPr>
            <a:lvl4pPr marL="1028700" indent="0">
              <a:buNone/>
              <a:defRPr>
                <a:solidFill>
                  <a:schemeClr val="bg2"/>
                </a:solidFill>
              </a:defRPr>
            </a:lvl4pPr>
            <a:lvl5pPr marL="13716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24713" y="4743895"/>
            <a:ext cx="1374647" cy="227679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49839" y="820775"/>
            <a:ext cx="1971676" cy="346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9595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2" y="4697731"/>
            <a:ext cx="1379760" cy="27431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697729"/>
            <a:ext cx="264073" cy="27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3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697729"/>
            <a:ext cx="264073" cy="27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51398" y="4764359"/>
            <a:ext cx="1021581" cy="306474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7014296-2734-FA5F-94AF-F9D441AE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3" y="4743895"/>
            <a:ext cx="1362398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9135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697729"/>
            <a:ext cx="264073" cy="27432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BDCE571-2427-E9D3-D912-0E8469F0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3" y="4743895"/>
            <a:ext cx="1362398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086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Half Imag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AC9C5-12E9-9E44-9EC8-143CC68E1C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-1"/>
            <a:ext cx="4572000" cy="5143501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34307-3F79-684E-8108-52BE5826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42900" y="1143002"/>
            <a:ext cx="3489096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18338"/>
            <a:ext cx="3489260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362B45-F337-17B4-63C4-5C9AE50E3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3" y="4743895"/>
            <a:ext cx="1362398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194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Im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AC9C5-12E9-9E44-9EC8-143CC68E1C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572000" y="-1"/>
            <a:ext cx="4572000" cy="5143501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34307-3F79-684E-8108-52BE5826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42900" y="1143002"/>
            <a:ext cx="3489096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18338"/>
            <a:ext cx="3489260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5A8EF-708C-9159-E197-0752DFF6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3" y="4743895"/>
            <a:ext cx="1362398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242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Full blee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A6658A-A831-914D-9CF0-153F9E06F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24208117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Two full blee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4A6658A-A831-914D-9CF0-153F9E06F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4564505" cy="51435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5">
            <a:extLst>
              <a:ext uri="{FF2B5EF4-FFF2-40B4-BE49-F238E27FC236}">
                <a16:creationId xmlns:a16="http://schemas.microsoft.com/office/drawing/2014/main" id="{24D29811-8F58-AB4A-BA13-B9ED7A6BC7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572000" y="0"/>
            <a:ext cx="4572000" cy="5143500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09115794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dark layout ">
  <p:cSld name="Cover 1 - dark layout 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21277ef2036_1_7"/>
          <p:cNvSpPr txBox="1">
            <a:spLocks noGrp="1"/>
          </p:cNvSpPr>
          <p:nvPr>
            <p:ph type="ctrTitle"/>
          </p:nvPr>
        </p:nvSpPr>
        <p:spPr>
          <a:xfrm>
            <a:off x="781812" y="1578821"/>
            <a:ext cx="30099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1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14" name="Google Shape;14;g21277ef2036_1_7"/>
          <p:cNvSpPr txBox="1">
            <a:spLocks noGrp="1"/>
          </p:cNvSpPr>
          <p:nvPr>
            <p:ph type="subTitle" idx="1"/>
          </p:nvPr>
        </p:nvSpPr>
        <p:spPr>
          <a:xfrm>
            <a:off x="782242" y="3140964"/>
            <a:ext cx="301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15" name="Google Shape;15;g21277ef2036_1_7"/>
          <p:cNvSpPr txBox="1">
            <a:spLocks noGrp="1"/>
          </p:cNvSpPr>
          <p:nvPr>
            <p:ph type="ftr" idx="11"/>
          </p:nvPr>
        </p:nvSpPr>
        <p:spPr>
          <a:xfrm>
            <a:off x="781812" y="4697730"/>
            <a:ext cx="8988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/>
          </a:p>
        </p:txBody>
      </p:sp>
      <p:sp>
        <p:nvSpPr>
          <p:cNvPr id="16" name="Google Shape;16;g21277ef2036_1_7"/>
          <p:cNvSpPr txBox="1">
            <a:spLocks noGrp="1"/>
          </p:cNvSpPr>
          <p:nvPr>
            <p:ph type="body" idx="2"/>
          </p:nvPr>
        </p:nvSpPr>
        <p:spPr>
          <a:xfrm>
            <a:off x="781812" y="3967309"/>
            <a:ext cx="3009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900"/>
              <a:buNone/>
              <a:defRPr sz="900">
                <a:solidFill>
                  <a:schemeClr val="lt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>
                <a:solidFill>
                  <a:schemeClr val="lt2"/>
                </a:solidFill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69357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1_Headline Slide">
  <p:cSld name="01_Headlin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1277ef2036_1_15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20" name="Google Shape;20;g21277ef2036_1_15"/>
          <p:cNvSpPr txBox="1">
            <a:spLocks noGrp="1"/>
          </p:cNvSpPr>
          <p:nvPr>
            <p:ph type="subTitle" idx="1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621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2">
  <p:cSld name="Divider_02">
    <p:bg>
      <p:bgPr>
        <a:noFill/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1277ef2036_1_26"/>
          <p:cNvSpPr txBox="1">
            <a:spLocks noGrp="1"/>
          </p:cNvSpPr>
          <p:nvPr>
            <p:ph type="title"/>
          </p:nvPr>
        </p:nvSpPr>
        <p:spPr>
          <a:xfrm>
            <a:off x="309150" y="982375"/>
            <a:ext cx="42507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4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6000" b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7105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2" y="4743895"/>
            <a:ext cx="1367028" cy="2276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743974"/>
            <a:ext cx="264073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42900" y="1275588"/>
            <a:ext cx="8526066" cy="2969311"/>
          </a:xfrm>
          <a:prstGeom prst="rect">
            <a:avLst/>
          </a:prstGeom>
        </p:spPr>
        <p:txBody>
          <a:bodyPr/>
          <a:lstStyle>
            <a:lvl1pPr marL="342900" indent="-342900">
              <a:lnSpc>
                <a:spcPct val="100000"/>
              </a:lnSpc>
              <a:buFont typeface="+mj-lt"/>
              <a:buAutoNum type="arabicPeriod"/>
              <a:tabLst/>
              <a:defRPr sz="1350">
                <a:solidFill>
                  <a:schemeClr val="tx1"/>
                </a:solidFill>
              </a:defRPr>
            </a:lvl1pPr>
            <a:lvl2pPr marL="517922" indent="-172641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350">
                <a:solidFill>
                  <a:schemeClr val="tx1"/>
                </a:solidFill>
              </a:defRPr>
            </a:lvl2pPr>
            <a:lvl3pPr marL="732235" indent="-172641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35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51398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437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lose Slide">
  <p:cSld name="Close Slide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277ef2036_1_334"/>
          <p:cNvSpPr txBox="1">
            <a:spLocks noGrp="1"/>
          </p:cNvSpPr>
          <p:nvPr>
            <p:ph type="body" idx="1"/>
          </p:nvPr>
        </p:nvSpPr>
        <p:spPr>
          <a:xfrm>
            <a:off x="414163" y="2452017"/>
            <a:ext cx="8327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Proxima Nova"/>
              <a:buNone/>
              <a:defRPr sz="20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5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2" name="Google Shape;342;g21277ef2036_1_334"/>
          <p:cNvSpPr txBox="1">
            <a:spLocks noGrp="1"/>
          </p:cNvSpPr>
          <p:nvPr>
            <p:ph type="body" idx="2"/>
          </p:nvPr>
        </p:nvSpPr>
        <p:spPr>
          <a:xfrm>
            <a:off x="414163" y="3206949"/>
            <a:ext cx="83244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roxima Nova"/>
              <a:buNone/>
              <a:defRPr sz="160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71475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429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7147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Proxima Nova"/>
              <a:buChar char="•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3147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–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3147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3147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620"/>
              <a:buFont typeface="Proxima Nova"/>
              <a:buChar char="o"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3" name="Google Shape;343;g21277ef2036_1_334"/>
          <p:cNvSpPr txBox="1">
            <a:spLocks noGrp="1"/>
          </p:cNvSpPr>
          <p:nvPr>
            <p:ph type="ctrTitle"/>
          </p:nvPr>
        </p:nvSpPr>
        <p:spPr>
          <a:xfrm>
            <a:off x="414169" y="1838275"/>
            <a:ext cx="4157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roxima Nova Extrabold"/>
              <a:buNone/>
              <a:defRPr sz="5000" b="0" i="0"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roxima Nova"/>
              <a:buNone/>
              <a:defRPr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6112483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6_Text Box Layout">
  <p:cSld name="06_Text Box Layout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1277ef2036_1_330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83277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roxima Nova"/>
              <a:buNone/>
              <a:defRPr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•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–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o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35" name="Google Shape;335;g21277ef2036_1_330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36" name="Google Shape;336;g21277ef2036_1_330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84919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04_2 Column Layout">
  <p:cSld name="04_2 Column Layou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1277ef2036_1_35"/>
          <p:cNvSpPr txBox="1">
            <a:spLocks noGrp="1"/>
          </p:cNvSpPr>
          <p:nvPr>
            <p:ph type="body" idx="1"/>
          </p:nvPr>
        </p:nvSpPr>
        <p:spPr>
          <a:xfrm>
            <a:off x="4191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●"/>
              <a:defRPr sz="12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●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○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Char char="■"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Google Shape;40;g21277ef2036_1_35"/>
          <p:cNvSpPr txBox="1">
            <a:spLocks noGrp="1"/>
          </p:cNvSpPr>
          <p:nvPr>
            <p:ph type="title"/>
          </p:nvPr>
        </p:nvSpPr>
        <p:spPr>
          <a:xfrm>
            <a:off x="421050" y="174589"/>
            <a:ext cx="73302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50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1" name="Google Shape;41;g21277ef2036_1_35"/>
          <p:cNvSpPr txBox="1">
            <a:spLocks noGrp="1"/>
          </p:cNvSpPr>
          <p:nvPr>
            <p:ph type="subTitle" idx="2"/>
          </p:nvPr>
        </p:nvSpPr>
        <p:spPr>
          <a:xfrm>
            <a:off x="419100" y="497548"/>
            <a:ext cx="8305800" cy="16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2" name="Google Shape;42;g21277ef2036_1_35"/>
          <p:cNvSpPr txBox="1">
            <a:spLocks noGrp="1"/>
          </p:cNvSpPr>
          <p:nvPr>
            <p:ph type="body" idx="3"/>
          </p:nvPr>
        </p:nvSpPr>
        <p:spPr>
          <a:xfrm>
            <a:off x="4722000" y="844225"/>
            <a:ext cx="40248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None/>
              <a:defRPr sz="1200"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286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Proxima Nova"/>
              <a:buNone/>
              <a:defRPr sz="11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938429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der_05">
  <p:cSld name="Divider_05"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1277ef2036_1_343"/>
          <p:cNvSpPr txBox="1">
            <a:spLocks noGrp="1"/>
          </p:cNvSpPr>
          <p:nvPr>
            <p:ph type="title"/>
          </p:nvPr>
        </p:nvSpPr>
        <p:spPr>
          <a:xfrm>
            <a:off x="433425" y="975300"/>
            <a:ext cx="6102300" cy="325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137150" bIns="91425" anchor="ctr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 sz="4000" b="0">
                <a:solidFill>
                  <a:schemeClr val="dk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37338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1 - light layout">
  <p:cSld name="Cover 1 - light layou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277ef2036_1_58"/>
          <p:cNvSpPr txBox="1">
            <a:spLocks noGrp="1"/>
          </p:cNvSpPr>
          <p:nvPr>
            <p:ph type="ftr" idx="11"/>
          </p:nvPr>
        </p:nvSpPr>
        <p:spPr>
          <a:xfrm>
            <a:off x="781812" y="4743895"/>
            <a:ext cx="898800" cy="2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 lang="en-US"/>
          </a:p>
        </p:txBody>
      </p:sp>
      <p:sp>
        <p:nvSpPr>
          <p:cNvPr id="64" name="Google Shape;64;g21277ef2036_1_58"/>
          <p:cNvSpPr txBox="1">
            <a:spLocks noGrp="1"/>
          </p:cNvSpPr>
          <p:nvPr>
            <p:ph type="ctrTitle"/>
          </p:nvPr>
        </p:nvSpPr>
        <p:spPr>
          <a:xfrm>
            <a:off x="781812" y="1578821"/>
            <a:ext cx="3009900" cy="13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Arial"/>
              <a:buNone/>
              <a:defRPr sz="2700" b="1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65" name="Google Shape;65;g21277ef2036_1_58"/>
          <p:cNvSpPr txBox="1">
            <a:spLocks noGrp="1"/>
          </p:cNvSpPr>
          <p:nvPr>
            <p:ph type="subTitle" idx="1"/>
          </p:nvPr>
        </p:nvSpPr>
        <p:spPr>
          <a:xfrm>
            <a:off x="782242" y="3140964"/>
            <a:ext cx="30108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 sz="1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66" name="Google Shape;66;g21277ef2036_1_58"/>
          <p:cNvSpPr txBox="1">
            <a:spLocks noGrp="1"/>
          </p:cNvSpPr>
          <p:nvPr>
            <p:ph type="body" idx="2"/>
          </p:nvPr>
        </p:nvSpPr>
        <p:spPr>
          <a:xfrm>
            <a:off x="781812" y="3967309"/>
            <a:ext cx="30099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  <a:defRPr sz="900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13900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76650" y="-12700"/>
            <a:ext cx="5480849" cy="51562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1813" y="1427754"/>
            <a:ext cx="4539995" cy="1384994"/>
          </a:xfrm>
        </p:spPr>
        <p:txBody>
          <a:bodyPr wrap="square" anchor="ctr" anchorCtr="0">
            <a:spAutoFit/>
          </a:bodyPr>
          <a:lstStyle>
            <a:lvl1pPr algn="l">
              <a:defRPr sz="45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2" y="4743895"/>
            <a:ext cx="1367028" cy="2276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743974"/>
            <a:ext cx="264073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81050" y="2923161"/>
            <a:ext cx="4539992" cy="97155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54569" y="286398"/>
            <a:ext cx="1550987" cy="46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5121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2" y="4743895"/>
            <a:ext cx="1374648" cy="2276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743974"/>
            <a:ext cx="264073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812" y="1527602"/>
            <a:ext cx="7036308" cy="830997"/>
          </a:xfrm>
        </p:spPr>
        <p:txBody>
          <a:bodyPr anchor="ctr" anchorCtr="0"/>
          <a:lstStyle>
            <a:lvl1pPr algn="l"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630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2" y="4743895"/>
            <a:ext cx="1353717" cy="2276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743974"/>
            <a:ext cx="264073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812" y="1527602"/>
            <a:ext cx="7036308" cy="830997"/>
          </a:xfrm>
        </p:spPr>
        <p:txBody>
          <a:bodyPr anchor="ctr" anchorCtr="0"/>
          <a:lstStyle>
            <a:lvl1pPr algn="l"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5970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4270"/>
            <a:ext cx="9151591" cy="514777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81812" y="4743895"/>
            <a:ext cx="1353717" cy="22767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42900" y="4743974"/>
            <a:ext cx="264073" cy="22807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81812" y="1527602"/>
            <a:ext cx="7036308" cy="830997"/>
          </a:xfrm>
        </p:spPr>
        <p:txBody>
          <a:bodyPr anchor="ctr" anchorCtr="0"/>
          <a:lstStyle>
            <a:lvl1pPr algn="l">
              <a:defRPr sz="27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413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42900" y="1143002"/>
            <a:ext cx="8105775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3" y="4828762"/>
            <a:ext cx="1362398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61814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623200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42900" y="1143002"/>
            <a:ext cx="8105775" cy="31432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899" y="418338"/>
            <a:ext cx="8106157" cy="230833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18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2" y="4828762"/>
            <a:ext cx="1371080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828989"/>
            <a:ext cx="264073" cy="14306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851398" y="4764359"/>
            <a:ext cx="1021581" cy="306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929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18338"/>
            <a:ext cx="8106157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42900" y="1145042"/>
            <a:ext cx="8106157" cy="3102981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81812" y="4743895"/>
            <a:ext cx="1542288" cy="227679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42900" y="4743974"/>
            <a:ext cx="264073" cy="228075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525">
                <a:solidFill>
                  <a:schemeClr val="tx1"/>
                </a:solidFill>
              </a:defRPr>
            </a:lvl1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77692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  <p:sldLayoutId id="2147483760" r:id="rId12"/>
    <p:sldLayoutId id="2147483761" r:id="rId13"/>
    <p:sldLayoutId id="2147483762" r:id="rId14"/>
    <p:sldLayoutId id="2147483763" r:id="rId15"/>
    <p:sldLayoutId id="2147483764" r:id="rId16"/>
    <p:sldLayoutId id="2147483765" r:id="rId17"/>
    <p:sldLayoutId id="2147483766" r:id="rId18"/>
    <p:sldLayoutId id="2147483767" r:id="rId19"/>
    <p:sldLayoutId id="2147483768" r:id="rId20"/>
    <p:sldLayoutId id="2147483769" r:id="rId21"/>
    <p:sldLayoutId id="2147483770" r:id="rId22"/>
    <p:sldLayoutId id="2147483771" r:id="rId23"/>
    <p:sldLayoutId id="2147483772" r:id="rId24"/>
    <p:sldLayoutId id="2147483773" r:id="rId25"/>
    <p:sldLayoutId id="2147483774" r:id="rId26"/>
    <p:sldLayoutId id="2147483775" r:id="rId27"/>
    <p:sldLayoutId id="2147483776" r:id="rId28"/>
    <p:sldLayoutId id="2147483777" r:id="rId29"/>
    <p:sldLayoutId id="2147483778" r:id="rId30"/>
    <p:sldLayoutId id="2147483779" r:id="rId31"/>
    <p:sldLayoutId id="2147483780" r:id="rId32"/>
    <p:sldLayoutId id="2147483781" r:id="rId33"/>
    <p:sldLayoutId id="2147483782" r:id="rId34"/>
  </p:sldLayoutIdLst>
  <p:hf sldNum="0" hdr="0" ftr="0" dt="0"/>
  <p:txStyles>
    <p:titleStyle>
      <a:lvl1pPr algn="l" defTabSz="685800" rtl="0" eaLnBrk="1" latinLnBrk="0" hangingPunct="1">
        <a:lnSpc>
          <a:spcPct val="10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34579" indent="-172641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48891" indent="-172641" algn="l" defTabSz="685800" rtl="0" eaLnBrk="1" latinLnBrk="0" hangingPunct="1">
        <a:lnSpc>
          <a:spcPct val="100000"/>
        </a:lnSpc>
        <a:spcBef>
          <a:spcPts val="375"/>
        </a:spcBef>
        <a:buFont typeface="Cambria" panose="02040503050406030204" pitchFamily="18" charset="0"/>
        <a:buChar char="⎻"/>
        <a:tabLst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>
          <p15:clr>
            <a:srgbClr val="F26B43"/>
          </p15:clr>
        </p15:guide>
        <p15:guide id="2" pos="285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>
          <p15:clr>
            <a:srgbClr val="F26B43"/>
          </p15:clr>
        </p15:guide>
        <p15:guide id="5" orient="horz" pos="41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repo1.maven.org/maven2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s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4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0ef7295e3_0_0"/>
          <p:cNvSpPr txBox="1">
            <a:spLocks noGrp="1"/>
          </p:cNvSpPr>
          <p:nvPr>
            <p:ph type="ctrTitle"/>
          </p:nvPr>
        </p:nvSpPr>
        <p:spPr>
          <a:xfrm>
            <a:off x="-246889" y="878736"/>
            <a:ext cx="4774406" cy="1885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 fontScale="90000"/>
          </a:bodyPr>
          <a:lstStyle/>
          <a:p>
            <a:pPr algn="ctr" defTabSz="914400">
              <a:spcBef>
                <a:spcPts val="0"/>
              </a:spcBef>
              <a:spcAft>
                <a:spcPts val="1500"/>
              </a:spcAft>
            </a:pPr>
            <a:br>
              <a:rPr lang="en-US" sz="3000">
                <a:solidFill>
                  <a:srgbClr val="FFFFFF"/>
                </a:solidFill>
                <a:sym typeface="Proxima Nova"/>
              </a:rPr>
            </a:br>
            <a:br>
              <a:rPr lang="en-US" sz="3000">
                <a:sym typeface="Proxima Nova"/>
              </a:rPr>
            </a:br>
            <a:br>
              <a:rPr lang="en-US" sz="3000">
                <a:sym typeface="Proxima Nova"/>
              </a:rPr>
            </a:br>
            <a:r>
              <a:rPr lang="en-US" sz="3000">
                <a:solidFill>
                  <a:srgbClr val="FFFFFF"/>
                </a:solidFill>
                <a:sym typeface="Proxima Nova"/>
              </a:rPr>
              <a:t>Enterprise Applications</a:t>
            </a:r>
            <a:br>
              <a:rPr lang="en-US" sz="3000">
                <a:solidFill>
                  <a:srgbClr val="FFFFFF"/>
                </a:solidFill>
                <a:sym typeface="Proxima Nova"/>
              </a:rPr>
            </a:br>
            <a:endParaRPr lang="en-US" kern="1200">
              <a:solidFill>
                <a:srgbClr val="FFFFFF"/>
              </a:solidFill>
              <a:latin typeface="+mj-lt"/>
              <a:cs typeface="Arial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985BFB-47EE-B857-EF0C-232827255E0A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631793" y="3524396"/>
            <a:ext cx="3009884" cy="273844"/>
          </a:xfrm>
        </p:spPr>
        <p:txBody>
          <a:bodyPr vert="horz" wrap="none" lIns="0" tIns="0" rIns="0" bIns="0" rtlCol="0" anchor="t">
            <a:noAutofit/>
          </a:bodyPr>
          <a:lstStyle/>
          <a:p>
            <a:pPr>
              <a:spcBef>
                <a:spcPts val="0"/>
              </a:spcBef>
            </a:pPr>
            <a:r>
              <a:rPr lang="en" sz="1200">
                <a:solidFill>
                  <a:srgbClr val="F8F9FA"/>
                </a:solidFill>
                <a:latin typeface="Segoe UI"/>
                <a:cs typeface="Segoe UI"/>
              </a:rPr>
              <a:t>Irinel Dan - Software Engineer</a:t>
            </a:r>
            <a:endParaRPr lang="en-US" sz="1200">
              <a:solidFill>
                <a:srgbClr val="000048"/>
              </a:solidFill>
              <a:latin typeface="Segoe UI"/>
              <a:cs typeface="Segoe UI"/>
            </a:endParaRPr>
          </a:p>
          <a:p>
            <a:pPr>
              <a:spcBef>
                <a:spcPts val="0"/>
              </a:spcBef>
            </a:pPr>
            <a:r>
              <a:rPr lang="en" sz="1200">
                <a:solidFill>
                  <a:srgbClr val="F8F9FA"/>
                </a:solidFill>
                <a:latin typeface="Segoe UI"/>
                <a:cs typeface="Segoe UI"/>
              </a:rPr>
              <a:t>Loredana Costea - Software Engineer</a:t>
            </a:r>
            <a:endParaRPr lang="en-US"/>
          </a:p>
        </p:txBody>
      </p:sp>
      <p:sp>
        <p:nvSpPr>
          <p:cNvPr id="360" name="Google Shape;360;g210ef7295e3_0_0"/>
          <p:cNvSpPr txBox="1">
            <a:spLocks/>
          </p:cNvSpPr>
          <p:nvPr/>
        </p:nvSpPr>
        <p:spPr>
          <a:xfrm>
            <a:off x="6365763" y="2004370"/>
            <a:ext cx="2144558" cy="301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 defTabSz="795528">
              <a:spcBef>
                <a:spcPts val="800"/>
              </a:spcBef>
              <a:buSzPts val="1500"/>
            </a:pPr>
            <a:endParaRPr lang="en-US">
              <a:cs typeface="Arial" panose="020B0604020202020204"/>
            </a:endParaRPr>
          </a:p>
        </p:txBody>
      </p:sp>
      <p:sp>
        <p:nvSpPr>
          <p:cNvPr id="361" name="Google Shape;361;g210ef7295e3_0_0"/>
          <p:cNvSpPr txBox="1">
            <a:spLocks/>
          </p:cNvSpPr>
          <p:nvPr/>
        </p:nvSpPr>
        <p:spPr>
          <a:xfrm>
            <a:off x="631445" y="4101642"/>
            <a:ext cx="2711832" cy="396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defTabSz="795528"/>
            <a:endParaRPr lang="en" sz="1200" kern="1200">
              <a:solidFill>
                <a:srgbClr val="F8F9FA"/>
              </a:solidFill>
              <a:latin typeface="Proxima Nova"/>
            </a:endParaRPr>
          </a:p>
          <a:p>
            <a:pPr defTabSz="795528">
              <a:buSzPts val="900"/>
            </a:pPr>
            <a:r>
              <a:rPr lang="en" sz="1550" kern="1200">
                <a:solidFill>
                  <a:srgbClr val="F8F9FA"/>
                </a:solidFill>
                <a:latin typeface="Proxima Nova"/>
                <a:ea typeface="+mn-ea"/>
                <a:cs typeface="+mn-cs"/>
                <a:sym typeface="Proxima Nova"/>
              </a:rPr>
              <a:t>March 2024</a:t>
            </a:r>
            <a:endParaRPr sz="1550" kern="1200">
              <a:solidFill>
                <a:srgbClr val="F8F9FA"/>
              </a:solidFill>
              <a:latin typeface="Proxima Nova"/>
              <a:ea typeface="+mn-ea"/>
              <a:cs typeface="+mn-cs"/>
              <a:sym typeface="Proxima Nova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None/>
            </a:pPr>
            <a:endParaRPr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2E3FE31E-451B-7193-EC9A-15C2AE2A3A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2238" y="2340863"/>
            <a:ext cx="3589304" cy="457200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 sz="2200">
                <a:solidFill>
                  <a:srgbClr val="FFFFFF"/>
                </a:solidFill>
                <a:cs typeface="Arial"/>
              </a:rPr>
              <a:t>Your starting toolbox</a:t>
            </a:r>
            <a:endParaRPr lang="en-US" sz="2200">
              <a:solidFill>
                <a:srgbClr val="000000"/>
              </a:solidFill>
              <a:cs typeface="Arial"/>
            </a:endParaRPr>
          </a:p>
          <a:p>
            <a:endParaRPr lang="en-US"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10ef7295e3_0_64"/>
          <p:cNvSpPr txBox="1">
            <a:spLocks noGrp="1"/>
          </p:cNvSpPr>
          <p:nvPr>
            <p:ph type="ctrTitle"/>
          </p:nvPr>
        </p:nvSpPr>
        <p:spPr>
          <a:xfrm>
            <a:off x="738950" y="870377"/>
            <a:ext cx="6586252" cy="21668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5000"/>
              <a:buNone/>
            </a:pPr>
            <a:r>
              <a:rPr lang="en" sz="4000">
                <a:solidFill>
                  <a:schemeClr val="lt1"/>
                </a:solidFill>
              </a:rPr>
              <a:t>Using IntelliJ Idea to create your first application</a:t>
            </a:r>
            <a:endParaRPr lang="en-US" sz="4000">
              <a:solidFill>
                <a:schemeClr val="lt1"/>
              </a:solidFill>
              <a:cs typeface="Arial" panose="020B0604020202020204"/>
            </a:endParaRPr>
          </a:p>
        </p:txBody>
      </p:sp>
      <p:sp>
        <p:nvSpPr>
          <p:cNvPr id="433" name="Google Shape;433;g210ef7295e3_0_64"/>
          <p:cNvSpPr txBox="1"/>
          <p:nvPr/>
        </p:nvSpPr>
        <p:spPr>
          <a:xfrm>
            <a:off x="851825" y="4973725"/>
            <a:ext cx="830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10ef7295e3_0_6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Using IntelliJ Idea to create your first application</a:t>
            </a:r>
            <a:endParaRPr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39" name="Google Shape;439;g210ef7295e3_0_68"/>
          <p:cNvSpPr txBox="1"/>
          <p:nvPr/>
        </p:nvSpPr>
        <p:spPr>
          <a:xfrm>
            <a:off x="422430" y="1094985"/>
            <a:ext cx="2787578" cy="1138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Download</a:t>
            </a:r>
            <a:endParaRPr sz="1200"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Proxima Nova"/>
              <a:buChar char="❖"/>
            </a:pPr>
            <a:r>
              <a:rPr lang="en" sz="12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Community Edition</a:t>
            </a: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ea typeface="Proxima Nova"/>
                <a:sym typeface="Proxima Nova"/>
              </a:rPr>
              <a:t>https://www.</a:t>
            </a:r>
            <a:r>
              <a:rPr lang="en" sz="1200" b="0" i="0" u="none" strike="noStrike" cap="none">
                <a:solidFill>
                  <a:schemeClr val="dk1"/>
                </a:solidFill>
                <a:ea typeface="Proxima Nova"/>
                <a:sym typeface="Proxima Nova"/>
              </a:rPr>
              <a:t>jetbrains.com/idea/download</a:t>
            </a:r>
            <a:r>
              <a:rPr lang="en" sz="1200">
                <a:solidFill>
                  <a:schemeClr val="dk1"/>
                </a:solidFill>
                <a:ea typeface="Proxima Nova"/>
                <a:sym typeface="Proxima Nova"/>
              </a:rPr>
              <a:t>/?section=windows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3434E2A-43DA-862A-7AC0-AA32FA73F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486" y="931069"/>
            <a:ext cx="4616148" cy="348059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10ef7295e3_0_74"/>
          <p:cNvSpPr txBox="1">
            <a:spLocks noGrp="1"/>
          </p:cNvSpPr>
          <p:nvPr>
            <p:ph type="ctrTitle"/>
          </p:nvPr>
        </p:nvSpPr>
        <p:spPr>
          <a:xfrm>
            <a:off x="1289018" y="1534746"/>
            <a:ext cx="7314914" cy="11310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4000">
                <a:solidFill>
                  <a:schemeClr val="lt1"/>
                </a:solidFill>
              </a:rPr>
              <a:t>What is Maven?</a:t>
            </a:r>
            <a:endParaRPr lang="en-US" sz="4000">
              <a:solidFill>
                <a:schemeClr val="lt1"/>
              </a:solidFill>
              <a:cs typeface="Arial" panose="020B0604020202020204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g210ef7295e3_0_78"/>
          <p:cNvSpPr txBox="1">
            <a:spLocks noGrp="1"/>
          </p:cNvSpPr>
          <p:nvPr>
            <p:ph sz="quarter" idx="21"/>
          </p:nvPr>
        </p:nvSpPr>
        <p:spPr>
          <a:xfrm>
            <a:off x="371475" y="571502"/>
            <a:ext cx="1704975" cy="2357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latin typeface="+mn-lt"/>
                <a:ea typeface="+mn-ea"/>
                <a:cs typeface="+mn-cs"/>
              </a:rPr>
              <a:t>High level overview</a:t>
            </a:r>
            <a:endParaRPr lang="en-US">
              <a:latin typeface="+mn-lt"/>
              <a:cs typeface="Arial"/>
            </a:endParaRPr>
          </a:p>
        </p:txBody>
      </p:sp>
      <p:sp>
        <p:nvSpPr>
          <p:cNvPr id="541" name="Google Shape;541;g210ef7295e3_0_78"/>
          <p:cNvSpPr txBox="1">
            <a:spLocks noGrp="1"/>
          </p:cNvSpPr>
          <p:nvPr>
            <p:ph type="title"/>
          </p:nvPr>
        </p:nvSpPr>
        <p:spPr>
          <a:xfrm>
            <a:off x="342899" y="304038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What is Maven?</a:t>
            </a:r>
            <a:endParaRPr lang="en-US" sz="1600">
              <a:solidFill>
                <a:schemeClr val="tx1"/>
              </a:solidFill>
              <a:latin typeface="+mn-lt"/>
              <a:ea typeface="+mn-ea"/>
              <a:cs typeface="Arial"/>
            </a:endParaRPr>
          </a:p>
        </p:txBody>
      </p:sp>
      <p:sp>
        <p:nvSpPr>
          <p:cNvPr id="543" name="Google Shape;543;g210ef7295e3_0_78"/>
          <p:cNvSpPr txBox="1"/>
          <p:nvPr/>
        </p:nvSpPr>
        <p:spPr>
          <a:xfrm>
            <a:off x="606150" y="844550"/>
            <a:ext cx="3900600" cy="375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Maven </a:t>
            </a:r>
            <a:r>
              <a:rPr lang="en" sz="2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 Build tool </a:t>
            </a:r>
            <a:endParaRPr sz="23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endParaRPr sz="23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Maven </a:t>
            </a:r>
            <a:r>
              <a:rPr lang="en" sz="2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= Project </a:t>
            </a:r>
            <a:endParaRPr sz="23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management tool</a:t>
            </a:r>
            <a:endParaRPr sz="23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544" name="Google Shape;544;g210ef7295e3_0_78"/>
          <p:cNvSpPr txBox="1"/>
          <p:nvPr/>
        </p:nvSpPr>
        <p:spPr>
          <a:xfrm>
            <a:off x="4241425" y="1059600"/>
            <a:ext cx="4505700" cy="3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Manages dependencies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Produces </a:t>
            </a:r>
            <a:r>
              <a:rPr lang="en" sz="2000">
                <a:latin typeface="Proxima Nova"/>
                <a:ea typeface="Proxima Nova"/>
                <a:cs typeface="Proxima Nova"/>
                <a:sym typeface="Proxima Nova"/>
              </a:rPr>
              <a:t>an</a:t>
            </a:r>
            <a:r>
              <a:rPr lang="en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artifact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Handles versioning</a:t>
            </a:r>
            <a:r>
              <a:rPr lang="en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/releases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Favours 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convention over configuration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Apache Software Foundation</a:t>
            </a:r>
            <a:endParaRPr sz="2000" b="0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Open Source</a:t>
            </a:r>
            <a:endParaRPr sz="12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10ef7295e3_0_85"/>
          <p:cNvSpPr txBox="1">
            <a:spLocks noGrp="1"/>
          </p:cNvSpPr>
          <p:nvPr>
            <p:ph sz="quarter" idx="21"/>
          </p:nvPr>
        </p:nvSpPr>
        <p:spPr>
          <a:xfrm>
            <a:off x="342899" y="538062"/>
            <a:ext cx="1794427" cy="2194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latin typeface="+mn-lt"/>
                <a:ea typeface="+mn-ea"/>
                <a:cs typeface="+mn-cs"/>
              </a:rPr>
              <a:t>Install &amp; Setup</a:t>
            </a:r>
            <a:endParaRPr lang="en-US">
              <a:latin typeface="+mn-lt"/>
              <a:ea typeface="+mn-ea"/>
              <a:cs typeface="+mn-cs"/>
            </a:endParaRPr>
          </a:p>
        </p:txBody>
      </p:sp>
      <p:sp>
        <p:nvSpPr>
          <p:cNvPr id="549" name="Google Shape;549;g210ef7295e3_0_85"/>
          <p:cNvSpPr txBox="1">
            <a:spLocks noGrp="1"/>
          </p:cNvSpPr>
          <p:nvPr>
            <p:ph type="title"/>
          </p:nvPr>
        </p:nvSpPr>
        <p:spPr>
          <a:xfrm>
            <a:off x="402020" y="269251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tx1"/>
                </a:solidFill>
                <a:latin typeface="Arial"/>
                <a:cs typeface="Arial"/>
              </a:rPr>
              <a:t>What is Maven?</a:t>
            </a:r>
            <a:endParaRPr lang="en-US" sz="160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551" name="Google Shape;551;g210ef7295e3_0_85"/>
          <p:cNvSpPr txBox="1"/>
          <p:nvPr/>
        </p:nvSpPr>
        <p:spPr>
          <a:xfrm>
            <a:off x="400719" y="1004398"/>
            <a:ext cx="2536972" cy="16223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i="0" u="none" strike="noStrike" cap="none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Download</a:t>
            </a:r>
            <a:endParaRPr sz="150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3.9.6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11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>
                <a:solidFill>
                  <a:schemeClr val="hlink"/>
                </a:solidFill>
                <a:ea typeface="+mn-lt"/>
                <a:cs typeface="+mn-lt"/>
                <a:sym typeface="Proxima Nova"/>
              </a:rPr>
              <a:t>https</a:t>
            </a:r>
            <a:r>
              <a:rPr lang="en" sz="1300" b="0" i="0" strike="noStrike" cap="none">
                <a:solidFill>
                  <a:schemeClr val="hlink"/>
                </a:solidFill>
                <a:ea typeface="+mn-lt"/>
                <a:cs typeface="+mn-lt"/>
                <a:sym typeface="Proxima Nova"/>
              </a:rPr>
              <a:t>://maven.apache.org/</a:t>
            </a:r>
            <a:r>
              <a:rPr lang="en" sz="1300">
                <a:solidFill>
                  <a:schemeClr val="hlink"/>
                </a:solidFill>
                <a:ea typeface="+mn-lt"/>
                <a:cs typeface="+mn-lt"/>
                <a:sym typeface="Proxima Nova"/>
              </a:rPr>
              <a:t>download.cgi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Binary zip for Windows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Binary tar for Unix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35906E2-AB8E-C2E3-5F42-1856DB440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3121" y="624052"/>
            <a:ext cx="5103002" cy="388882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10ef7295e3_0_92"/>
          <p:cNvSpPr txBox="1">
            <a:spLocks noGrp="1"/>
          </p:cNvSpPr>
          <p:nvPr>
            <p:ph sz="quarter" idx="21"/>
          </p:nvPr>
        </p:nvSpPr>
        <p:spPr>
          <a:xfrm>
            <a:off x="335756" y="470915"/>
            <a:ext cx="2312195" cy="321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Install &amp; Setup</a:t>
            </a:r>
            <a:endParaRPr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2D58D4B-57BE-B456-F518-94E355976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755" y="232601"/>
            <a:ext cx="8106157" cy="230833"/>
          </a:xfrm>
        </p:spPr>
        <p:txBody>
          <a:bodyPr/>
          <a:lstStyle/>
          <a:p>
            <a:r>
              <a:rPr lang="en" sz="1600">
                <a:cs typeface="Arial"/>
              </a:rPr>
              <a:t>What is Maven?</a:t>
            </a:r>
            <a:endParaRPr lang="en-US">
              <a:cs typeface="Arial"/>
            </a:endParaRPr>
          </a:p>
        </p:txBody>
      </p:sp>
      <p:sp>
        <p:nvSpPr>
          <p:cNvPr id="559" name="Google Shape;559;g210ef7295e3_0_92"/>
          <p:cNvSpPr txBox="1"/>
          <p:nvPr/>
        </p:nvSpPr>
        <p:spPr>
          <a:xfrm>
            <a:off x="366725" y="901688"/>
            <a:ext cx="30468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Installation</a:t>
            </a:r>
            <a:endParaRPr sz="1500"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Unzip it and put it under the C drive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8214E968-F832-2FCC-5C9E-1745ADEDF7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208" y="1767380"/>
            <a:ext cx="6607722" cy="23838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10ef7295e3_0_99"/>
          <p:cNvSpPr txBox="1">
            <a:spLocks noGrp="1"/>
          </p:cNvSpPr>
          <p:nvPr>
            <p:ph sz="quarter" idx="21"/>
          </p:nvPr>
        </p:nvSpPr>
        <p:spPr>
          <a:xfrm>
            <a:off x="342899" y="535783"/>
            <a:ext cx="1462089" cy="23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latin typeface="+mn-lt"/>
                <a:ea typeface="+mn-ea"/>
                <a:cs typeface="+mn-cs"/>
              </a:rPr>
              <a:t>Install &amp; Setup</a:t>
            </a:r>
            <a:endParaRPr sz="1200">
              <a:latin typeface="+mn-lt"/>
              <a:ea typeface="+mn-ea"/>
              <a:cs typeface="+mn-cs"/>
            </a:endParaRPr>
          </a:p>
        </p:txBody>
      </p:sp>
      <p:sp>
        <p:nvSpPr>
          <p:cNvPr id="565" name="Google Shape;565;g210ef7295e3_0_99"/>
          <p:cNvSpPr txBox="1">
            <a:spLocks noGrp="1"/>
          </p:cNvSpPr>
          <p:nvPr>
            <p:ph type="title"/>
          </p:nvPr>
        </p:nvSpPr>
        <p:spPr>
          <a:xfrm>
            <a:off x="342899" y="275463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</a:p>
        </p:txBody>
      </p:sp>
      <p:sp>
        <p:nvSpPr>
          <p:cNvPr id="567" name="Google Shape;567;g210ef7295e3_0_99"/>
          <p:cNvSpPr txBox="1"/>
          <p:nvPr/>
        </p:nvSpPr>
        <p:spPr>
          <a:xfrm>
            <a:off x="310675" y="1026400"/>
            <a:ext cx="3000000" cy="26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Add environment variables</a:t>
            </a:r>
            <a:endParaRPr sz="1500"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JAVA_HOME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MAVEN_HOME</a:t>
            </a:r>
            <a:endParaRPr sz="1300"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2ACBDE30-2FD7-49ED-EBAB-B12DA04902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3553" y="2899871"/>
            <a:ext cx="4829175" cy="1412986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8D34E76-7F2A-C2E1-7984-DB87C63CCD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1743" y="1073699"/>
            <a:ext cx="4832787" cy="14129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10ef7295e3_0_107"/>
          <p:cNvSpPr txBox="1">
            <a:spLocks noGrp="1"/>
          </p:cNvSpPr>
          <p:nvPr>
            <p:ph sz="quarter" idx="21"/>
          </p:nvPr>
        </p:nvSpPr>
        <p:spPr>
          <a:xfrm>
            <a:off x="384313" y="455546"/>
            <a:ext cx="5770080" cy="3105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latin typeface="+mn-lt"/>
                <a:ea typeface="+mn-ea"/>
                <a:cs typeface="+mn-cs"/>
              </a:rPr>
              <a:t>Install &amp; Setup</a:t>
            </a:r>
            <a:endParaRPr sz="1200">
              <a:latin typeface="+mn-lt"/>
              <a:ea typeface="+mn-ea"/>
              <a:cs typeface="+mn-cs"/>
            </a:endParaRPr>
          </a:p>
        </p:txBody>
      </p:sp>
      <p:sp>
        <p:nvSpPr>
          <p:cNvPr id="574" name="Google Shape;574;g210ef7295e3_0_107"/>
          <p:cNvSpPr txBox="1">
            <a:spLocks noGrp="1"/>
          </p:cNvSpPr>
          <p:nvPr>
            <p:ph type="title"/>
          </p:nvPr>
        </p:nvSpPr>
        <p:spPr>
          <a:xfrm>
            <a:off x="384312" y="260968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  <a:endParaRPr lang="en-US" sz="160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576" name="Google Shape;576;g210ef7295e3_0_107"/>
          <p:cNvSpPr txBox="1"/>
          <p:nvPr/>
        </p:nvSpPr>
        <p:spPr>
          <a:xfrm>
            <a:off x="451294" y="1049494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Edit environment variable</a:t>
            </a:r>
            <a:endParaRPr sz="1500"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accent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Setup Path</a:t>
            </a:r>
            <a:endParaRPr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577" name="Google Shape;577;g210ef7295e3_0_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550" y="484123"/>
            <a:ext cx="3785394" cy="41752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10ef7295e3_0_114"/>
          <p:cNvSpPr txBox="1">
            <a:spLocks noGrp="1"/>
          </p:cNvSpPr>
          <p:nvPr>
            <p:ph sz="quarter" idx="21"/>
          </p:nvPr>
        </p:nvSpPr>
        <p:spPr>
          <a:xfrm>
            <a:off x="342899" y="571501"/>
            <a:ext cx="7177089" cy="192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latin typeface="+mn-lt"/>
                <a:ea typeface="+mn-ea"/>
                <a:cs typeface="+mn-cs"/>
              </a:rPr>
              <a:t>Install &amp; Setup</a:t>
            </a:r>
            <a:endParaRPr sz="1200">
              <a:latin typeface="+mn-lt"/>
              <a:ea typeface="+mn-ea"/>
              <a:cs typeface="+mn-cs"/>
            </a:endParaRPr>
          </a:p>
        </p:txBody>
      </p:sp>
      <p:sp>
        <p:nvSpPr>
          <p:cNvPr id="582" name="Google Shape;582;g210ef7295e3_0_114"/>
          <p:cNvSpPr txBox="1">
            <a:spLocks noGrp="1"/>
          </p:cNvSpPr>
          <p:nvPr>
            <p:ph type="title"/>
          </p:nvPr>
        </p:nvSpPr>
        <p:spPr>
          <a:xfrm>
            <a:off x="342899" y="304038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  <a:endParaRPr sz="160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584" name="Google Shape;584;g210ef7295e3_0_114"/>
          <p:cNvSpPr txBox="1"/>
          <p:nvPr/>
        </p:nvSpPr>
        <p:spPr>
          <a:xfrm>
            <a:off x="358425" y="1013775"/>
            <a:ext cx="30000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Verify installation</a:t>
            </a:r>
            <a:endParaRPr sz="15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0" i="0" u="none" strike="noStrike" cap="none">
              <a:solidFill>
                <a:schemeClr val="dk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Open cmd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Run mvn --version</a:t>
            </a:r>
            <a:endParaRPr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2" name="Picture 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2376757-0B43-AEF2-9FF2-DF3D476524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260" y="1013641"/>
            <a:ext cx="5631902" cy="331634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10ef7295e3_0_121"/>
          <p:cNvSpPr txBox="1">
            <a:spLocks noGrp="1"/>
          </p:cNvSpPr>
          <p:nvPr>
            <p:ph sz="quarter" idx="21"/>
          </p:nvPr>
        </p:nvSpPr>
        <p:spPr>
          <a:xfrm>
            <a:off x="342900" y="564358"/>
            <a:ext cx="7512844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200">
                <a:latin typeface="+mn-lt"/>
                <a:ea typeface="+mn-ea"/>
                <a:cs typeface="+mn-cs"/>
              </a:rPr>
              <a:t>Folder</a:t>
            </a:r>
            <a:r>
              <a:rPr lang="en"/>
              <a:t> </a:t>
            </a:r>
            <a:r>
              <a:rPr lang="en" sz="1200">
                <a:latin typeface="+mn-lt"/>
                <a:ea typeface="+mn-ea"/>
                <a:cs typeface="+mn-cs"/>
              </a:rPr>
              <a:t>Structure</a:t>
            </a:r>
            <a:endParaRPr sz="1200">
              <a:latin typeface="+mn-lt"/>
              <a:ea typeface="+mn-ea"/>
              <a:cs typeface="+mn-cs"/>
            </a:endParaRPr>
          </a:p>
        </p:txBody>
      </p:sp>
      <p:sp>
        <p:nvSpPr>
          <p:cNvPr id="590" name="Google Shape;590;g210ef7295e3_0_121"/>
          <p:cNvSpPr txBox="1">
            <a:spLocks noGrp="1"/>
          </p:cNvSpPr>
          <p:nvPr>
            <p:ph type="title"/>
          </p:nvPr>
        </p:nvSpPr>
        <p:spPr>
          <a:xfrm>
            <a:off x="342899" y="289751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  <a:endParaRPr lang="en-US" sz="160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592" name="Google Shape;592;g210ef7295e3_0_121"/>
          <p:cNvSpPr txBox="1"/>
          <p:nvPr/>
        </p:nvSpPr>
        <p:spPr>
          <a:xfrm>
            <a:off x="1961075" y="840900"/>
            <a:ext cx="6135300" cy="35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fiipracticprojectdir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roxima Nova"/>
              <a:buChar char="❏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src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roxima Nova"/>
              <a:buChar char="❏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main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roxima Nova"/>
              <a:buChar char="❏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java 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roxima Nova"/>
              <a:buChar char="❏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resources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roxima Nova"/>
              <a:buChar char="❏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test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roxima Nova"/>
              <a:buChar char="❏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java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22860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roxima Nova"/>
              <a:buChar char="❏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resources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0" indent="4572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00" b="1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roxima Nova"/>
              <a:buChar char="❏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target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"/>
              <a:buFont typeface="Arial"/>
              <a:buNone/>
            </a:pPr>
            <a:endParaRPr sz="1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2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Proxima Nova"/>
              <a:buChar char="❏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pom.xml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5D75E-1FF4-8109-7BF4-008BA0ED3856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71475" y="1221583"/>
            <a:ext cx="8505825" cy="3064669"/>
          </a:xfrm>
          <a:ln>
            <a:solidFill>
              <a:schemeClr val="bg1"/>
            </a:solidFill>
          </a:ln>
        </p:spPr>
        <p:txBody>
          <a:bodyPr vert="horz" wrap="square" lIns="0" tIns="0" rIns="0" bIns="0" rtlCol="0" anchor="t">
            <a:noAutofit/>
          </a:bodyPr>
          <a:lstStyle/>
          <a:p>
            <a:pPr>
              <a:spcBef>
                <a:spcPts val="1500"/>
              </a:spcBef>
            </a:pPr>
            <a:endParaRPr lang="en-US" sz="2000" b="1">
              <a:solidFill>
                <a:schemeClr val="accent4"/>
              </a:solidFill>
              <a:latin typeface="Segoe UI"/>
              <a:cs typeface="Segoe UI"/>
            </a:endParaRPr>
          </a:p>
          <a:p>
            <a:pPr>
              <a:spcBef>
                <a:spcPts val="1500"/>
              </a:spcBef>
              <a:buSzPts val="2400"/>
            </a:pPr>
            <a:r>
              <a:rPr lang="en" sz="1800" b="1">
                <a:solidFill>
                  <a:schemeClr val="accent4"/>
                </a:solidFill>
              </a:rPr>
              <a:t>W1.  Enterprise applications </a:t>
            </a:r>
            <a:r>
              <a:rPr lang="en" sz="1800">
                <a:solidFill>
                  <a:schemeClr val="accent4"/>
                </a:solidFill>
              </a:rPr>
              <a:t>-</a:t>
            </a:r>
            <a:r>
              <a:rPr lang="en" sz="1800" b="1">
                <a:solidFill>
                  <a:schemeClr val="accent4"/>
                </a:solidFill>
              </a:rPr>
              <a:t> Your starting toolbox.</a:t>
            </a:r>
            <a:endParaRPr lang="en-US" sz="1800" b="1">
              <a:solidFill>
                <a:schemeClr val="accent4"/>
              </a:solidFill>
              <a:cs typeface="Arial" panose="020B0604020202020204"/>
            </a:endParaRPr>
          </a:p>
          <a:p>
            <a:pPr>
              <a:spcBef>
                <a:spcPts val="1500"/>
              </a:spcBef>
              <a:spcAft>
                <a:spcPts val="100"/>
              </a:spcAft>
              <a:buSzPts val="2400"/>
            </a:pPr>
            <a:r>
              <a:rPr lang="en" sz="1800"/>
              <a:t>W2.  </a:t>
            </a:r>
            <a:r>
              <a:rPr lang="en" sz="1800" b="1"/>
              <a:t>How Spring can improve your life as a programmer.</a:t>
            </a:r>
            <a:endParaRPr lang="en-US" sz="1800" b="1">
              <a:cs typeface="Arial" panose="020B0604020202020204"/>
            </a:endParaRPr>
          </a:p>
          <a:p>
            <a:pPr>
              <a:spcBef>
                <a:spcPts val="1500"/>
              </a:spcBef>
              <a:spcAft>
                <a:spcPts val="100"/>
              </a:spcAft>
              <a:buSzPts val="2400"/>
            </a:pPr>
            <a:r>
              <a:rPr lang="en" sz="1800"/>
              <a:t>W3.</a:t>
            </a:r>
            <a:r>
              <a:rPr lang="en" sz="1800" b="1"/>
              <a:t>  Dive into the Web.</a:t>
            </a:r>
            <a:endParaRPr lang="en-US" sz="1800" b="1">
              <a:cs typeface="Arial" panose="020B0604020202020204"/>
            </a:endParaRPr>
          </a:p>
          <a:p>
            <a:pPr>
              <a:spcBef>
                <a:spcPts val="1500"/>
              </a:spcBef>
              <a:spcAft>
                <a:spcPts val="100"/>
              </a:spcAft>
              <a:buSzPts val="2400"/>
            </a:pPr>
            <a:r>
              <a:rPr lang="en" sz="1800"/>
              <a:t>W4.</a:t>
            </a:r>
            <a:r>
              <a:rPr lang="en" sz="1800" b="1"/>
              <a:t>  What is Spring Boot </a:t>
            </a:r>
            <a:r>
              <a:rPr lang="en" sz="1800"/>
              <a:t>and why is everyone using it?</a:t>
            </a:r>
            <a:endParaRPr lang="en-US" sz="1800">
              <a:cs typeface="Arial" panose="020B0604020202020204"/>
            </a:endParaRPr>
          </a:p>
          <a:p>
            <a:pPr>
              <a:spcBef>
                <a:spcPts val="1500"/>
              </a:spcBef>
              <a:spcAft>
                <a:spcPts val="100"/>
              </a:spcAft>
              <a:buSzPts val="2400"/>
            </a:pPr>
            <a:r>
              <a:rPr lang="en" sz="1800"/>
              <a:t>W5.</a:t>
            </a:r>
            <a:r>
              <a:rPr lang="en" sz="1800" b="1"/>
              <a:t>  Improve your application robustness </a:t>
            </a:r>
            <a:r>
              <a:rPr lang="en" sz="1800"/>
              <a:t>with testing and API documentation.</a:t>
            </a:r>
            <a:endParaRPr lang="en-US" sz="1800">
              <a:cs typeface="Arial" panose="020B0604020202020204"/>
            </a:endParaRPr>
          </a:p>
          <a:p>
            <a:pPr>
              <a:spcBef>
                <a:spcPts val="1500"/>
              </a:spcBef>
            </a:pPr>
            <a:endParaRPr lang="en-US" sz="2000">
              <a:cs typeface="Arial"/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CA30D5D-A3C1-5366-0BE1-2EEC1ACEE926}"/>
              </a:ext>
            </a:extLst>
          </p:cNvPr>
          <p:cNvSpPr>
            <a:spLocks noGrp="1"/>
          </p:cNvSpPr>
          <p:nvPr>
            <p:ph type="body" idx="19"/>
          </p:nvPr>
        </p:nvSpPr>
        <p:spPr>
          <a:xfrm>
            <a:off x="371476" y="786883"/>
            <a:ext cx="8077580" cy="202926"/>
          </a:xfrm>
          <a:ln>
            <a:solidFill>
              <a:schemeClr val="bg1"/>
            </a:solidFill>
          </a:ln>
        </p:spPr>
        <p:txBody>
          <a:bodyPr/>
          <a:lstStyle/>
          <a:p>
            <a:r>
              <a:rPr lang="en">
                <a:solidFill>
                  <a:schemeClr val="tx1"/>
                </a:solidFill>
              </a:rPr>
              <a:t>Enterprise applications with Spring</a:t>
            </a:r>
            <a:endParaRPr lang="en-US">
              <a:solidFill>
                <a:schemeClr val="tx1"/>
              </a:solidFill>
            </a:endParaRPr>
          </a:p>
          <a:p>
            <a:endParaRPr lang="en-US">
              <a:cs typeface="Arial"/>
            </a:endParaRPr>
          </a:p>
        </p:txBody>
      </p:sp>
      <p:sp>
        <p:nvSpPr>
          <p:cNvPr id="10" name="Google Shape;420;g208bb0265bd_3_324">
            <a:extLst>
              <a:ext uri="{FF2B5EF4-FFF2-40B4-BE49-F238E27FC236}">
                <a16:creationId xmlns:a16="http://schemas.microsoft.com/office/drawing/2014/main" id="{16E78576-3598-F2F3-B9AC-9FB08481553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2899" y="446914"/>
            <a:ext cx="810615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400"/>
            </a:pPr>
            <a:r>
              <a:rPr lang="en-US" sz="1800"/>
              <a:t>Training Agenda</a:t>
            </a:r>
            <a:endParaRPr 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10ef7295e3_0_127"/>
          <p:cNvSpPr txBox="1">
            <a:spLocks noGrp="1"/>
          </p:cNvSpPr>
          <p:nvPr>
            <p:ph sz="quarter" idx="21"/>
          </p:nvPr>
        </p:nvSpPr>
        <p:spPr>
          <a:xfrm>
            <a:off x="335757" y="500065"/>
            <a:ext cx="8398668" cy="264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latin typeface="+mn-lt"/>
                <a:ea typeface="+mn-ea"/>
                <a:cs typeface="+mn-cs"/>
              </a:rPr>
              <a:t>Dependencies</a:t>
            </a:r>
            <a:endParaRPr sz="1200">
              <a:latin typeface="+mn-lt"/>
              <a:ea typeface="+mn-ea"/>
              <a:cs typeface="+mn-cs"/>
            </a:endParaRPr>
          </a:p>
        </p:txBody>
      </p:sp>
      <p:sp>
        <p:nvSpPr>
          <p:cNvPr id="597" name="Google Shape;597;g210ef7295e3_0_127"/>
          <p:cNvSpPr txBox="1">
            <a:spLocks noGrp="1"/>
          </p:cNvSpPr>
          <p:nvPr>
            <p:ph type="title"/>
          </p:nvPr>
        </p:nvSpPr>
        <p:spPr>
          <a:xfrm>
            <a:off x="335755" y="239744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  <a:endParaRPr sz="160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599" name="Google Shape;599;g210ef7295e3_0_127"/>
          <p:cNvSpPr txBox="1"/>
          <p:nvPr/>
        </p:nvSpPr>
        <p:spPr>
          <a:xfrm>
            <a:off x="733425" y="901450"/>
            <a:ext cx="8232000" cy="3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Maven POM</a:t>
            </a:r>
            <a:endParaRPr sz="18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❖"/>
            </a:pPr>
            <a:r>
              <a:rPr lang="en" sz="1700">
                <a:solidFill>
                  <a:schemeClr val="dk1"/>
                </a:solidFill>
                <a:latin typeface="Proxima Nova"/>
                <a:sym typeface="Proxima Nova"/>
              </a:rPr>
              <a:t>POM -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Project Object Model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34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Proxima Nova"/>
              <a:buChar char="➢"/>
            </a:pPr>
            <a:endParaRPr sz="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❖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The </a:t>
            </a:r>
            <a:r>
              <a:rPr lang="en" sz="17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pom.xml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is XML document which describes a Maven Project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34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Proxima Nova"/>
              <a:buChar char="➢"/>
            </a:pPr>
            <a:endParaRPr sz="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❖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Must comply with the </a:t>
            </a:r>
            <a:r>
              <a:rPr lang="en" sz="17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maven-4.0.0.xsd</a:t>
            </a:r>
            <a:endParaRPr sz="17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spcBef>
                <a:spcPts val="600"/>
              </a:spcBef>
            </a:pPr>
            <a:r>
              <a:rPr lang="en" sz="4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                                 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XML Schema defining the 'rules' for the XML Document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5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234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Proxima Nova"/>
              <a:buChar char="❖"/>
            </a:pPr>
            <a:endParaRPr sz="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❖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POMs can inherit properties from a parent POM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2349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00"/>
              <a:buFont typeface="Proxima Nova"/>
              <a:buChar char="➢"/>
            </a:pPr>
            <a:endParaRPr sz="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❖"/>
            </a:pPr>
            <a:r>
              <a:rPr lang="en" sz="17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"Effective POM"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is the POM complete with inherited properties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10ef7295e3_0_133"/>
          <p:cNvSpPr txBox="1">
            <a:spLocks noGrp="1"/>
          </p:cNvSpPr>
          <p:nvPr>
            <p:ph sz="quarter" idx="21"/>
          </p:nvPr>
        </p:nvSpPr>
        <p:spPr>
          <a:xfrm>
            <a:off x="485776" y="505242"/>
            <a:ext cx="8445361" cy="26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200">
                <a:latin typeface="+mn-lt"/>
                <a:ea typeface="+mn-ea"/>
                <a:cs typeface="+mn-cs"/>
              </a:rPr>
              <a:t>Build Lifecycles</a:t>
            </a:r>
            <a:endParaRPr lang="en-US" sz="1200">
              <a:latin typeface="+mn-lt"/>
              <a:ea typeface="+mn-ea"/>
              <a:cs typeface="+mn-cs"/>
            </a:endParaRPr>
          </a:p>
        </p:txBody>
      </p:sp>
      <p:sp>
        <p:nvSpPr>
          <p:cNvPr id="604" name="Google Shape;604;g210ef7295e3_0_133"/>
          <p:cNvSpPr txBox="1">
            <a:spLocks noGrp="1"/>
          </p:cNvSpPr>
          <p:nvPr>
            <p:ph type="title"/>
          </p:nvPr>
        </p:nvSpPr>
        <p:spPr>
          <a:xfrm>
            <a:off x="485774" y="248959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  <a:endParaRPr sz="160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606" name="Google Shape;606;g210ef7295e3_0_133"/>
          <p:cNvSpPr txBox="1"/>
          <p:nvPr/>
        </p:nvSpPr>
        <p:spPr>
          <a:xfrm>
            <a:off x="720793" y="958527"/>
            <a:ext cx="7326376" cy="30007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/>
              <a:buChar char="v"/>
            </a:pPr>
            <a:r>
              <a:rPr lang="en" sz="17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Maven is based on the concept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of build </a:t>
            </a:r>
            <a:r>
              <a:rPr lang="en" sz="17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lifecycles</a:t>
            </a:r>
            <a:endParaRPr lang="en-US" sz="17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/>
              <a:buChar char="v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lifecycle is a pre-defined group of build steps called </a:t>
            </a:r>
            <a:r>
              <a:rPr lang="en" sz="17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phases</a:t>
            </a:r>
            <a:endParaRPr sz="17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/>
              <a:buChar char="v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Each phase can be bound to one or more </a:t>
            </a:r>
            <a:r>
              <a:rPr lang="en" sz="17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plugin </a:t>
            </a:r>
            <a:r>
              <a:rPr lang="en" sz="17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goals</a:t>
            </a:r>
            <a:endParaRPr sz="17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-3302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Wingdings"/>
              <a:buChar char="v"/>
            </a:pPr>
            <a:r>
              <a:rPr lang="en" sz="1700">
                <a:solidFill>
                  <a:schemeClr val="accent4"/>
                </a:solidFill>
                <a:latin typeface="Proxima Nova"/>
                <a:sym typeface="Proxima Nova"/>
              </a:rPr>
              <a:t>Keep in mind all work done in Maven is done by plugins!</a:t>
            </a:r>
            <a:endParaRPr sz="1700">
              <a:solidFill>
                <a:schemeClr val="accent4"/>
              </a:solidFill>
              <a:latin typeface="Proxima Nova"/>
            </a:endParaRPr>
          </a:p>
          <a:p>
            <a:pPr marL="457200" indent="-33020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600"/>
              <a:buFont typeface="Wingdings"/>
              <a:buChar char="v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Lifecycles and phases provide the framework to call plugin goals in a sequence</a:t>
            </a:r>
            <a:endParaRPr sz="17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210ef7295e3_0_139"/>
          <p:cNvSpPr txBox="1">
            <a:spLocks noGrp="1"/>
          </p:cNvSpPr>
          <p:nvPr>
            <p:ph sz="quarter" idx="21"/>
          </p:nvPr>
        </p:nvSpPr>
        <p:spPr>
          <a:xfrm>
            <a:off x="392596" y="530089"/>
            <a:ext cx="8370818" cy="269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Arial"/>
                <a:cs typeface="Arial"/>
              </a:rPr>
              <a:t>Build Lifecycles</a:t>
            </a:r>
            <a:endParaRPr lang="en-US" sz="1200">
              <a:latin typeface="Arial"/>
              <a:cs typeface="Arial"/>
            </a:endParaRPr>
          </a:p>
        </p:txBody>
      </p:sp>
      <p:sp>
        <p:nvSpPr>
          <p:cNvPr id="611" name="Google Shape;611;g210ef7295e3_0_139"/>
          <p:cNvSpPr txBox="1">
            <a:spLocks noGrp="1"/>
          </p:cNvSpPr>
          <p:nvPr>
            <p:ph type="title"/>
          </p:nvPr>
        </p:nvSpPr>
        <p:spPr>
          <a:xfrm>
            <a:off x="392595" y="252685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  <a:endParaRPr sz="160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613" name="Google Shape;613;g210ef7295e3_0_139"/>
          <p:cNvSpPr txBox="1"/>
          <p:nvPr/>
        </p:nvSpPr>
        <p:spPr>
          <a:xfrm>
            <a:off x="785277" y="942611"/>
            <a:ext cx="7983600" cy="3385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SzPts val="1800"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Clean</a:t>
            </a:r>
            <a:r>
              <a:rPr lang="en" b="1">
                <a:solidFill>
                  <a:schemeClr val="accent5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endParaRPr sz="1800" b="1" i="0" u="none" strike="noStrike" cap="none">
              <a:solidFill>
                <a:schemeClr val="accent5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/>
              <a:buChar char="v"/>
            </a:pPr>
            <a:r>
              <a:rPr lang="en"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Does the clean of the project, removes all build artifacts from working directory</a:t>
            </a:r>
            <a:endParaRPr sz="1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/>
              <a:buChar char="v"/>
            </a:pPr>
            <a:r>
              <a:rPr lang="en"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Defined with plugin bindings</a:t>
            </a:r>
            <a:endParaRPr sz="1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Default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/>
              <a:buChar char="v"/>
            </a:pPr>
            <a:r>
              <a:rPr lang="en"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Does the build, compiling, testing, deployment of our project</a:t>
            </a:r>
            <a:endParaRPr sz="1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/>
              <a:buChar char="v"/>
            </a:pPr>
            <a:r>
              <a:rPr lang="en"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Defined without plugin bindings, bindings are defined for each packaging</a:t>
            </a:r>
            <a:endParaRPr sz="1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Site</a:t>
            </a:r>
            <a:endParaRPr sz="1800" b="1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/>
              <a:buChar char="v"/>
            </a:pPr>
            <a:r>
              <a:rPr lang="en"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the website for you project</a:t>
            </a:r>
            <a:endParaRPr sz="1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Wingdings"/>
              <a:buChar char="v"/>
            </a:pPr>
            <a:r>
              <a:rPr lang="en" sz="15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Least used in enterprise</a:t>
            </a:r>
            <a:endParaRPr sz="15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210ef7295e3_0_145"/>
          <p:cNvSpPr txBox="1">
            <a:spLocks noGrp="1"/>
          </p:cNvSpPr>
          <p:nvPr>
            <p:ph sz="quarter" idx="21"/>
          </p:nvPr>
        </p:nvSpPr>
        <p:spPr>
          <a:xfrm>
            <a:off x="434009" y="588067"/>
            <a:ext cx="8105775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200">
                <a:latin typeface="Arial"/>
                <a:ea typeface="+mn-ea"/>
                <a:cs typeface="Arial"/>
              </a:rPr>
              <a:t>Build Lifecycles</a:t>
            </a:r>
            <a:endParaRPr sz="1200">
              <a:latin typeface="Arial"/>
              <a:ea typeface="+mn-ea"/>
              <a:cs typeface="Arial"/>
            </a:endParaRPr>
          </a:p>
        </p:txBody>
      </p:sp>
      <p:sp>
        <p:nvSpPr>
          <p:cNvPr id="618" name="Google Shape;618;g210ef7295e3_0_145"/>
          <p:cNvSpPr txBox="1">
            <a:spLocks noGrp="1"/>
          </p:cNvSpPr>
          <p:nvPr>
            <p:ph type="title"/>
          </p:nvPr>
        </p:nvSpPr>
        <p:spPr>
          <a:xfrm>
            <a:off x="434008" y="318947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  <a:endParaRPr sz="160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620" name="Google Shape;620;g210ef7295e3_0_145"/>
          <p:cNvSpPr txBox="1"/>
          <p:nvPr/>
        </p:nvSpPr>
        <p:spPr>
          <a:xfrm>
            <a:off x="882650" y="2258925"/>
            <a:ext cx="30000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Phases</a:t>
            </a:r>
            <a:endParaRPr sz="2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rPr>
              <a:t> High level</a:t>
            </a:r>
            <a:endParaRPr sz="1300" b="0" i="0" u="none" strike="noStrike" cap="none">
              <a:solidFill>
                <a:srgbClr val="B7B7B7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1" name="Google Shape;621;g210ef7295e3_0_145"/>
          <p:cNvSpPr txBox="1"/>
          <p:nvPr/>
        </p:nvSpPr>
        <p:spPr>
          <a:xfrm>
            <a:off x="3001925" y="996500"/>
            <a:ext cx="5760000" cy="31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4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lang="en" sz="21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Validate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Verify project is correct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Compile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Compile source code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Test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Test compiled source code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Package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Package compiled files to packaging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Verify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Run integration tests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Install to local Maven Repository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Deploy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Deploy to shared Maven Repository</a:t>
            </a:r>
            <a:endParaRPr sz="23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10ef7295e3_0_152"/>
          <p:cNvSpPr txBox="1">
            <a:spLocks noGrp="1"/>
          </p:cNvSpPr>
          <p:nvPr>
            <p:ph sz="quarter" idx="21"/>
          </p:nvPr>
        </p:nvSpPr>
        <p:spPr>
          <a:xfrm>
            <a:off x="376030" y="554936"/>
            <a:ext cx="8287992" cy="31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200">
                <a:latin typeface="Arial"/>
                <a:ea typeface="+mn-ea"/>
                <a:cs typeface="Arial"/>
              </a:rPr>
              <a:t>Plugins</a:t>
            </a:r>
            <a:endParaRPr sz="1200">
              <a:latin typeface="Arial"/>
              <a:ea typeface="+mn-ea"/>
              <a:cs typeface="Arial"/>
            </a:endParaRPr>
          </a:p>
        </p:txBody>
      </p:sp>
      <p:sp>
        <p:nvSpPr>
          <p:cNvPr id="626" name="Google Shape;626;g210ef7295e3_0_152"/>
          <p:cNvSpPr txBox="1">
            <a:spLocks noGrp="1"/>
          </p:cNvSpPr>
          <p:nvPr>
            <p:ph type="title"/>
          </p:nvPr>
        </p:nvSpPr>
        <p:spPr>
          <a:xfrm>
            <a:off x="376029" y="318947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  <a:endParaRPr sz="160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sp>
        <p:nvSpPr>
          <p:cNvPr id="628" name="Google Shape;628;g210ef7295e3_0_152"/>
          <p:cNvSpPr txBox="1"/>
          <p:nvPr/>
        </p:nvSpPr>
        <p:spPr>
          <a:xfrm>
            <a:off x="863962" y="2078356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Goals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29" name="Google Shape;629;g210ef7295e3_0_152"/>
          <p:cNvSpPr txBox="1"/>
          <p:nvPr/>
        </p:nvSpPr>
        <p:spPr>
          <a:xfrm>
            <a:off x="3770910" y="818491"/>
            <a:ext cx="3678300" cy="350862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000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 sz="2000" b="0" i="0" u="none" strike="noStrike" cap="none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lean:clean</a:t>
            </a:r>
            <a:endParaRPr sz="2000" b="0" i="0" u="none" strike="noStrike" cap="none" err="1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000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</a:t>
            </a:r>
            <a:r>
              <a:rPr lang="en" sz="2000" b="0" i="0" u="none" strike="noStrike" cap="none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ompiler:compile</a:t>
            </a:r>
            <a:endParaRPr sz="2000" b="0" i="0" u="none" strike="noStrike" cap="none" err="1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000" b="0" i="0" u="none" strike="noStrike" cap="none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compiler:testCompile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000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</a:t>
            </a:r>
            <a:r>
              <a:rPr lang="en" sz="2000" b="0" i="0" u="none" strike="noStrike" cap="none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urefire:test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000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j</a:t>
            </a:r>
            <a:r>
              <a:rPr lang="en" sz="2000" b="0" i="0" u="none" strike="noStrike" cap="none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ar:jar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400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000" b="0" i="0" u="none" strike="noStrike" cap="none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install:install</a:t>
            </a:r>
            <a:endParaRPr lang="en" sz="2000" b="0" i="0" u="none" strike="noStrike" cap="none" err="1">
              <a:solidFill>
                <a:schemeClr val="accent4"/>
              </a:solidFill>
              <a:latin typeface="Proxima Nova"/>
              <a:ea typeface="Proxima Nova"/>
              <a:cs typeface="Proxima Nova"/>
            </a:endParaRPr>
          </a:p>
        </p:txBody>
      </p:sp>
      <p:sp>
        <p:nvSpPr>
          <p:cNvPr id="630" name="Google Shape;630;g210ef7295e3_0_152"/>
          <p:cNvSpPr txBox="1"/>
          <p:nvPr/>
        </p:nvSpPr>
        <p:spPr>
          <a:xfrm>
            <a:off x="865668" y="2568862"/>
            <a:ext cx="218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pluginId:goalId</a:t>
            </a:r>
            <a:endParaRPr sz="900" b="0" i="0" u="none" strike="noStrike" cap="none">
              <a:solidFill>
                <a:srgbClr val="666666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10ef7295e3_0_160"/>
          <p:cNvSpPr txBox="1">
            <a:spLocks noGrp="1"/>
          </p:cNvSpPr>
          <p:nvPr>
            <p:ph sz="quarter" idx="21"/>
          </p:nvPr>
        </p:nvSpPr>
        <p:spPr>
          <a:xfrm>
            <a:off x="371475" y="485777"/>
            <a:ext cx="8155781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200">
                <a:latin typeface="Arial"/>
                <a:ea typeface="+mn-ea"/>
                <a:cs typeface="Arial"/>
              </a:rPr>
              <a:t>Phases &amp; Plugin Goals</a:t>
            </a:r>
            <a:endParaRPr sz="1200">
              <a:latin typeface="Arial"/>
              <a:ea typeface="+mn-ea"/>
              <a:cs typeface="Arial"/>
            </a:endParaRPr>
          </a:p>
        </p:txBody>
      </p:sp>
      <p:sp>
        <p:nvSpPr>
          <p:cNvPr id="635" name="Google Shape;635;g210ef7295e3_0_160"/>
          <p:cNvSpPr txBox="1">
            <a:spLocks noGrp="1"/>
          </p:cNvSpPr>
          <p:nvPr>
            <p:ph type="title"/>
          </p:nvPr>
        </p:nvSpPr>
        <p:spPr>
          <a:xfrm>
            <a:off x="371474" y="232601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600">
                <a:solidFill>
                  <a:schemeClr val="tx1"/>
                </a:solidFill>
                <a:latin typeface="+mj-lt"/>
                <a:ea typeface="+mj-ea"/>
                <a:cs typeface="Arial"/>
              </a:rPr>
              <a:t>What is Maven?</a:t>
            </a:r>
            <a:endParaRPr sz="1600">
              <a:solidFill>
                <a:schemeClr val="tx1"/>
              </a:solidFill>
              <a:latin typeface="+mj-lt"/>
              <a:ea typeface="+mj-ea"/>
              <a:cs typeface="Arial"/>
            </a:endParaRPr>
          </a:p>
        </p:txBody>
      </p:sp>
      <p:pic>
        <p:nvPicPr>
          <p:cNvPr id="637" name="Google Shape;637;g210ef7295e3_0_1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7694" y="1078194"/>
            <a:ext cx="6050450" cy="32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10ef7295e3_0_166"/>
          <p:cNvSpPr txBox="1">
            <a:spLocks noGrp="1"/>
          </p:cNvSpPr>
          <p:nvPr>
            <p:ph sz="quarter" idx="21"/>
          </p:nvPr>
        </p:nvSpPr>
        <p:spPr>
          <a:xfrm>
            <a:off x="421482" y="565289"/>
            <a:ext cx="8105775" cy="228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Plugins</a:t>
            </a:r>
            <a:endParaRPr/>
          </a:p>
        </p:txBody>
      </p:sp>
      <p:sp>
        <p:nvSpPr>
          <p:cNvPr id="642" name="Google Shape;642;g210ef7295e3_0_166"/>
          <p:cNvSpPr txBox="1">
            <a:spLocks noGrp="1"/>
          </p:cNvSpPr>
          <p:nvPr>
            <p:ph type="title"/>
          </p:nvPr>
        </p:nvSpPr>
        <p:spPr>
          <a:xfrm>
            <a:off x="417442" y="335512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644" name="Google Shape;644;g210ef7295e3_0_166"/>
          <p:cNvSpPr txBox="1"/>
          <p:nvPr/>
        </p:nvSpPr>
        <p:spPr>
          <a:xfrm>
            <a:off x="868079" y="2161976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Examples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45" name="Google Shape;645;g210ef7295e3_0_166"/>
          <p:cNvSpPr txBox="1"/>
          <p:nvPr/>
        </p:nvSpPr>
        <p:spPr>
          <a:xfrm>
            <a:off x="3797372" y="1183487"/>
            <a:ext cx="4466400" cy="2693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5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2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Compiler plugin</a:t>
            </a:r>
            <a:endParaRPr sz="22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endParaRPr sz="22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 Jar plugin</a:t>
            </a:r>
            <a:endParaRPr sz="22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endParaRPr sz="22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" sz="22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   Javadoc plugin</a:t>
            </a:r>
            <a:endParaRPr sz="22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endParaRPr sz="25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0ef7295e3_0_173"/>
          <p:cNvSpPr txBox="1">
            <a:spLocks noGrp="1"/>
          </p:cNvSpPr>
          <p:nvPr>
            <p:ph sz="quarter" idx="21"/>
          </p:nvPr>
        </p:nvSpPr>
        <p:spPr>
          <a:xfrm>
            <a:off x="342900" y="492921"/>
            <a:ext cx="8277225" cy="2714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Build section, defaults</a:t>
            </a:r>
            <a:endParaRPr/>
          </a:p>
        </p:txBody>
      </p:sp>
      <p:sp>
        <p:nvSpPr>
          <p:cNvPr id="650" name="Google Shape;650;g210ef7295e3_0_173"/>
          <p:cNvSpPr txBox="1">
            <a:spLocks noGrp="1"/>
          </p:cNvSpPr>
          <p:nvPr>
            <p:ph type="title"/>
          </p:nvPr>
        </p:nvSpPr>
        <p:spPr>
          <a:xfrm>
            <a:off x="342899" y="261176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652" name="Google Shape;652;g210ef7295e3_0_173"/>
          <p:cNvSpPr txBox="1"/>
          <p:nvPr/>
        </p:nvSpPr>
        <p:spPr>
          <a:xfrm>
            <a:off x="1156856" y="1184900"/>
            <a:ext cx="7043812" cy="266223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Build section in pom file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	&lt;build&gt; … &lt;/build&gt;</a:t>
            </a:r>
            <a:endParaRPr sz="18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Override defaults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</a:t>
            </a:r>
            <a:r>
              <a:rPr lang="en" sz="1800" b="0" i="0" u="none" strike="noStrike" cap="none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E.g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&lt;build&gt;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		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&lt;</a:t>
            </a:r>
            <a:r>
              <a:rPr lang="en" sz="1800" b="0" i="0" u="none" strike="noStrike" cap="none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finalName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Payment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&lt;/</a:t>
            </a:r>
            <a:r>
              <a:rPr lang="en" sz="1800" b="0" i="0" u="none" strike="noStrike" cap="none" err="1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finalName</a:t>
            </a:r>
            <a:r>
              <a:rPr lang="en" sz="18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&gt;</a:t>
            </a:r>
            <a:endParaRPr sz="18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>
              <a:spcBef>
                <a:spcPts val="600"/>
              </a:spcBef>
              <a:buClr>
                <a:schemeClr val="dk1"/>
              </a:buClr>
              <a:buSzPts val="1800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                       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&lt;/build&gt;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1ddce4425ca_1_0"/>
          <p:cNvSpPr txBox="1">
            <a:spLocks noGrp="1"/>
          </p:cNvSpPr>
          <p:nvPr>
            <p:ph sz="quarter" idx="21"/>
          </p:nvPr>
        </p:nvSpPr>
        <p:spPr>
          <a:xfrm>
            <a:off x="628650" y="1021558"/>
            <a:ext cx="8077200" cy="341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accent4"/>
                </a:solidFill>
              </a:rPr>
              <a:t>Create new simple Java Project</a:t>
            </a:r>
            <a:endParaRPr sz="1600">
              <a:solidFill>
                <a:schemeClr val="accent4"/>
              </a:solidFill>
            </a:endParaRPr>
          </a:p>
          <a:p>
            <a:pPr lvl="1" indent="-323850">
              <a:lnSpc>
                <a:spcPct val="115000"/>
              </a:lnSpc>
              <a:buSzPts val="1500"/>
              <a:buChar char="○"/>
            </a:pPr>
            <a:r>
              <a:rPr lang="en" sz="1500"/>
              <a:t>Open IDE </a:t>
            </a:r>
            <a:endParaRPr sz="1500"/>
          </a:p>
          <a:p>
            <a:pPr lvl="1" indent="-323850">
              <a:lnSpc>
                <a:spcPct val="115000"/>
              </a:lnSpc>
              <a:spcBef>
                <a:spcPts val="0"/>
              </a:spcBef>
              <a:buSzPts val="1500"/>
              <a:buChar char="○"/>
            </a:pPr>
            <a:r>
              <a:rPr lang="en" sz="1500"/>
              <a:t>File → New Project  →</a:t>
            </a:r>
            <a:endParaRPr sz="1500"/>
          </a:p>
          <a:p>
            <a:pPr lvl="2" indent="-323850">
              <a:lnSpc>
                <a:spcPct val="115000"/>
              </a:lnSpc>
              <a:spcBef>
                <a:spcPts val="0"/>
              </a:spcBef>
              <a:buSzPts val="1500"/>
              <a:buChar char="■"/>
            </a:pPr>
            <a:r>
              <a:rPr lang="en" sz="1500"/>
              <a:t>Maven → JDK 17 → </a:t>
            </a:r>
            <a:endParaRPr sz="1500"/>
          </a:p>
          <a:p>
            <a:pPr marL="182880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Create from archetype (</a:t>
            </a:r>
            <a:r>
              <a:rPr lang="en" sz="1500">
                <a:solidFill>
                  <a:schemeClr val="accent4"/>
                </a:solidFill>
              </a:rPr>
              <a:t>maven-archetype-</a:t>
            </a:r>
            <a:r>
              <a:rPr lang="en" sz="1500" err="1">
                <a:solidFill>
                  <a:schemeClr val="accent4"/>
                </a:solidFill>
              </a:rPr>
              <a:t>quickstart</a:t>
            </a:r>
            <a:r>
              <a:rPr lang="en" sz="1500"/>
              <a:t>)</a:t>
            </a:r>
            <a:endParaRPr sz="1500"/>
          </a:p>
          <a:p>
            <a:pPr lvl="3" indent="-323850">
              <a:lnSpc>
                <a:spcPct val="115000"/>
              </a:lnSpc>
              <a:spcBef>
                <a:spcPts val="0"/>
              </a:spcBef>
              <a:buSzPts val="1500"/>
              <a:buChar char="●"/>
            </a:pPr>
            <a:r>
              <a:rPr lang="en" sz="1500"/>
              <a:t>Configure name and artifact coordinates (GAV) → Next</a:t>
            </a:r>
            <a:endParaRPr sz="1500"/>
          </a:p>
          <a:p>
            <a:pPr lvl="3" indent="-323850">
              <a:lnSpc>
                <a:spcPct val="115000"/>
              </a:lnSpc>
              <a:spcBef>
                <a:spcPts val="0"/>
              </a:spcBef>
              <a:buSzPts val="1500"/>
              <a:buChar char="●"/>
            </a:pPr>
            <a:r>
              <a:rPr lang="en" sz="1500"/>
              <a:t>Validate setup  → Finish</a:t>
            </a:r>
            <a:endParaRPr sz="15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/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Run Maven goals from </a:t>
            </a:r>
            <a:r>
              <a:rPr lang="en" sz="1500" err="1"/>
              <a:t>cmd</a:t>
            </a:r>
            <a:r>
              <a:rPr lang="en" sz="1500"/>
              <a:t>:</a:t>
            </a:r>
            <a:endParaRPr sz="1500"/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■"/>
            </a:pPr>
            <a:r>
              <a:rPr lang="en" sz="1500" err="1">
                <a:solidFill>
                  <a:schemeClr val="accent4"/>
                </a:solidFill>
              </a:rPr>
              <a:t>mvn</a:t>
            </a:r>
            <a:r>
              <a:rPr lang="en" sz="1500">
                <a:solidFill>
                  <a:schemeClr val="accent4"/>
                </a:solidFill>
              </a:rPr>
              <a:t> clean</a:t>
            </a:r>
            <a:endParaRPr sz="1500">
              <a:solidFill>
                <a:schemeClr val="accent4"/>
              </a:solidFill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■"/>
            </a:pPr>
            <a:r>
              <a:rPr lang="en" sz="1500" err="1">
                <a:solidFill>
                  <a:schemeClr val="accent4"/>
                </a:solidFill>
              </a:rPr>
              <a:t>mvn</a:t>
            </a:r>
            <a:r>
              <a:rPr lang="en" sz="1500">
                <a:solidFill>
                  <a:schemeClr val="accent4"/>
                </a:solidFill>
              </a:rPr>
              <a:t> compile</a:t>
            </a:r>
            <a:endParaRPr sz="1500">
              <a:solidFill>
                <a:schemeClr val="accent4"/>
              </a:solidFill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500"/>
              <a:buChar char="■"/>
            </a:pPr>
            <a:r>
              <a:rPr lang="en" sz="1500" err="1">
                <a:solidFill>
                  <a:schemeClr val="accent4"/>
                </a:solidFill>
              </a:rPr>
              <a:t>mvn</a:t>
            </a:r>
            <a:r>
              <a:rPr lang="en" sz="1500">
                <a:solidFill>
                  <a:schemeClr val="accent4"/>
                </a:solidFill>
              </a:rPr>
              <a:t> package</a:t>
            </a:r>
            <a:endParaRPr sz="1500">
              <a:solidFill>
                <a:schemeClr val="accent4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solidFill>
                <a:schemeClr val="accent4"/>
              </a:solidFill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Chain goals</a:t>
            </a:r>
            <a:endParaRPr sz="1500"/>
          </a:p>
          <a:p>
            <a:pPr marL="1828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</p:txBody>
      </p:sp>
      <p:sp>
        <p:nvSpPr>
          <p:cNvPr id="657" name="Google Shape;657;g1ddce4425ca_1_0"/>
          <p:cNvSpPr txBox="1">
            <a:spLocks noGrp="1"/>
          </p:cNvSpPr>
          <p:nvPr>
            <p:ph type="title"/>
          </p:nvPr>
        </p:nvSpPr>
        <p:spPr>
          <a:xfrm>
            <a:off x="314324" y="254032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Maven?</a:t>
            </a:r>
            <a:endParaRPr/>
          </a:p>
        </p:txBody>
      </p:sp>
      <p:sp>
        <p:nvSpPr>
          <p:cNvPr id="659" name="Google Shape;659;g1ddce4425ca_1_0"/>
          <p:cNvSpPr txBox="1">
            <a:spLocks noGrp="1"/>
          </p:cNvSpPr>
          <p:nvPr>
            <p:ph type="subTitle" idx="4294967295"/>
          </p:nvPr>
        </p:nvSpPr>
        <p:spPr>
          <a:xfrm>
            <a:off x="314325" y="551657"/>
            <a:ext cx="83058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10ef7295e3_0_185"/>
          <p:cNvSpPr txBox="1">
            <a:spLocks noGrp="1"/>
          </p:cNvSpPr>
          <p:nvPr>
            <p:ph sz="quarter" idx="21"/>
          </p:nvPr>
        </p:nvSpPr>
        <p:spPr>
          <a:xfrm>
            <a:off x="407194" y="562909"/>
            <a:ext cx="8270081" cy="23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664" name="Google Shape;664;g210ef7295e3_0_185"/>
          <p:cNvSpPr txBox="1">
            <a:spLocks noGrp="1"/>
          </p:cNvSpPr>
          <p:nvPr>
            <p:ph type="title"/>
          </p:nvPr>
        </p:nvSpPr>
        <p:spPr>
          <a:xfrm>
            <a:off x="407193" y="289751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666" name="Google Shape;666;g210ef7295e3_0_185"/>
          <p:cNvSpPr txBox="1"/>
          <p:nvPr/>
        </p:nvSpPr>
        <p:spPr>
          <a:xfrm>
            <a:off x="838924" y="922882"/>
            <a:ext cx="7403325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SzPts val="2000"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GAV - 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Maven Coordinates</a:t>
            </a: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/>
              <a:buChar char="v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are used to identify artifacts.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/>
              <a:buChar char="v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Together, they identify a 'location' in a Maven Repository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lvl="1" indent="-342900"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700" b="1" i="0" u="none" strike="noStrike" cap="none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groupId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Typically unique to an organization.</a:t>
            </a: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endParaRPr lang="en" sz="170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571500" lvl="1">
              <a:buClr>
                <a:srgbClr val="000000"/>
              </a:buClr>
              <a:buSzPts val="1800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                      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Often the organization's reverse domain is used.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700" b="1" i="0" u="none" strike="noStrike" cap="none" err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artifactId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typically the project name. A descriptor for the artifact.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○"/>
            </a:pPr>
            <a:r>
              <a:rPr lang="en" sz="17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version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refers to a specific version of the project.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Google Shape;403;g208bb0265bd_3_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6337" y="942904"/>
            <a:ext cx="1232138" cy="159050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g208bb0265bd_3_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29593" y="2233378"/>
            <a:ext cx="1285665" cy="1659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g208bb0265bd_3_32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16347" y="2232041"/>
            <a:ext cx="1285665" cy="165958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g208bb0265bd_3_324"/>
          <p:cNvSpPr txBox="1">
            <a:spLocks noGrp="1"/>
          </p:cNvSpPr>
          <p:nvPr>
            <p:ph type="ftr" sz="quarter" idx="11"/>
          </p:nvPr>
        </p:nvSpPr>
        <p:spPr>
          <a:xfrm>
            <a:off x="781812" y="4704874"/>
            <a:ext cx="1615503" cy="3028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Arial"/>
              </a:rPr>
              <a:t>© 2024 Cognizant | Private</a:t>
            </a:r>
            <a:endParaRPr lang="en-US"/>
          </a:p>
        </p:txBody>
      </p:sp>
      <p:sp>
        <p:nvSpPr>
          <p:cNvPr id="409" name="Google Shape;409;g208bb0265bd_3_324"/>
          <p:cNvSpPr txBox="1">
            <a:spLocks noGrp="1"/>
          </p:cNvSpPr>
          <p:nvPr>
            <p:ph type="sldNum" sz="quarter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>
              <a:defRPr lang="en-US"/>
            </a:defPPr>
            <a:lvl1pPr marL="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571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143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715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87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8587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305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225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algn="l" defTabSz="514350" rtl="0" eaLnBrk="1" latinLnBrk="0" hangingPunct="1"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dirty="0">
                <a:solidFill>
                  <a:schemeClr val="dk1"/>
                </a:solidFill>
              </a:rPr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t>3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420" name="Google Shape;420;g208bb0265bd_3_324"/>
          <p:cNvSpPr txBox="1">
            <a:spLocks noGrp="1"/>
          </p:cNvSpPr>
          <p:nvPr>
            <p:ph type="title"/>
          </p:nvPr>
        </p:nvSpPr>
        <p:spPr>
          <a:xfrm>
            <a:off x="342899" y="418338"/>
            <a:ext cx="8106157" cy="484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2400"/>
            </a:pPr>
            <a:r>
              <a:rPr lang="en-US" sz="1800"/>
              <a:t>Trainers</a:t>
            </a:r>
            <a:br>
              <a:rPr lang="en-US"/>
            </a:br>
            <a:r>
              <a:rPr lang="en-US" b="0"/>
              <a:t>Java Technology Group</a:t>
            </a:r>
            <a:endParaRPr b="0"/>
          </a:p>
        </p:txBody>
      </p:sp>
      <p:sp>
        <p:nvSpPr>
          <p:cNvPr id="410" name="Google Shape;410;g208bb0265bd_3_324"/>
          <p:cNvSpPr txBox="1">
            <a:spLocks noGrp="1"/>
          </p:cNvSpPr>
          <p:nvPr>
            <p:ph type="body" idx="4294967295"/>
          </p:nvPr>
        </p:nvSpPr>
        <p:spPr>
          <a:xfrm>
            <a:off x="6886575" y="2613422"/>
            <a:ext cx="1891904" cy="4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lvl="0" indent="-17145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b="1"/>
              <a:t>Emilian Marian</a:t>
            </a:r>
            <a:endParaRPr lang="en-US" b="1">
              <a:cs typeface="Arial" panose="020B0604020202020204"/>
            </a:endParaRPr>
          </a:p>
          <a:p>
            <a:pPr algn="ctr">
              <a:spcBef>
                <a:spcPts val="0"/>
              </a:spcBef>
              <a:buClr>
                <a:schemeClr val="accent4"/>
              </a:buClr>
              <a:buSzPts val="1800"/>
            </a:pPr>
            <a:r>
              <a:rPr lang="en-US" i="1"/>
              <a:t>Software Engineer</a:t>
            </a:r>
            <a:endParaRPr b="1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i="1"/>
          </a:p>
        </p:txBody>
      </p:sp>
      <p:sp>
        <p:nvSpPr>
          <p:cNvPr id="413" name="Google Shape;413;g208bb0265bd_3_324"/>
          <p:cNvSpPr txBox="1">
            <a:spLocks noGrp="1"/>
          </p:cNvSpPr>
          <p:nvPr>
            <p:ph type="body" idx="4294967295"/>
          </p:nvPr>
        </p:nvSpPr>
        <p:spPr>
          <a:xfrm>
            <a:off x="1962626" y="4002881"/>
            <a:ext cx="1815704" cy="42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b="1"/>
              <a:t>Sorin Miron</a:t>
            </a:r>
            <a:endParaRPr b="1"/>
          </a:p>
          <a:p>
            <a:pPr algn="ctr">
              <a:spcBef>
                <a:spcPts val="0"/>
              </a:spcBef>
              <a:buClr>
                <a:schemeClr val="accent4"/>
              </a:buClr>
              <a:buSzPts val="1800"/>
            </a:pPr>
            <a:r>
              <a:rPr lang="en-US" i="1"/>
              <a:t>Software Engineer</a:t>
            </a:r>
            <a:endParaRPr b="1" i="1"/>
          </a:p>
          <a:p>
            <a:pPr marL="342900" lvl="0" indent="-171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b="1"/>
          </a:p>
        </p:txBody>
      </p:sp>
      <p:sp>
        <p:nvSpPr>
          <p:cNvPr id="414" name="Google Shape;414;g208bb0265bd_3_324"/>
          <p:cNvSpPr txBox="1">
            <a:spLocks noGrp="1"/>
          </p:cNvSpPr>
          <p:nvPr>
            <p:ph type="body" idx="4294967295"/>
          </p:nvPr>
        </p:nvSpPr>
        <p:spPr>
          <a:xfrm>
            <a:off x="5252084" y="3999311"/>
            <a:ext cx="1804988" cy="4214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lvl="0" indent="-17145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b="1"/>
              <a:t>Loredana Costea</a:t>
            </a:r>
            <a:endParaRPr lang="en-US" b="1">
              <a:cs typeface="Arial" panose="020B0604020202020204"/>
            </a:endParaRPr>
          </a:p>
          <a:p>
            <a:pPr algn="ctr">
              <a:spcBef>
                <a:spcPts val="0"/>
              </a:spcBef>
              <a:buClr>
                <a:schemeClr val="accent4"/>
              </a:buClr>
              <a:buSzPts val="1800"/>
            </a:pPr>
            <a:r>
              <a:rPr lang="en-US" i="1"/>
              <a:t>Software Engineer</a:t>
            </a:r>
            <a:endParaRPr b="1" i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i="1"/>
          </a:p>
          <a:p>
            <a:pPr marL="213995" lvl="0" indent="-17145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b="1">
              <a:cs typeface="Arial" panose="020B0604020202020204"/>
            </a:endParaRPr>
          </a:p>
        </p:txBody>
      </p:sp>
      <p:sp>
        <p:nvSpPr>
          <p:cNvPr id="416" name="Google Shape;416;g208bb0265bd_3_324"/>
          <p:cNvSpPr txBox="1">
            <a:spLocks noGrp="1"/>
          </p:cNvSpPr>
          <p:nvPr>
            <p:ph type="body" idx="4294967295"/>
          </p:nvPr>
        </p:nvSpPr>
        <p:spPr>
          <a:xfrm>
            <a:off x="358141" y="2609373"/>
            <a:ext cx="1816894" cy="42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lvl="0" indent="-17145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b="1"/>
              <a:t>Irinel Dan</a:t>
            </a:r>
            <a:endParaRPr lang="en-US" b="1">
              <a:cs typeface="Arial" panose="020B0604020202020204"/>
            </a:endParaRPr>
          </a:p>
          <a:p>
            <a:pPr algn="ctr">
              <a:spcBef>
                <a:spcPts val="0"/>
              </a:spcBef>
              <a:buClr>
                <a:schemeClr val="accent4"/>
              </a:buClr>
              <a:buSzPts val="1800"/>
            </a:pPr>
            <a:r>
              <a:rPr lang="en-US" i="1"/>
              <a:t>Software Engineer</a:t>
            </a:r>
            <a:endParaRPr b="1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i="1"/>
          </a:p>
        </p:txBody>
      </p:sp>
      <p:sp>
        <p:nvSpPr>
          <p:cNvPr id="417" name="Google Shape;417;g208bb0265bd_3_324"/>
          <p:cNvSpPr txBox="1">
            <a:spLocks noGrp="1"/>
          </p:cNvSpPr>
          <p:nvPr>
            <p:ph type="body" idx="4294967295"/>
          </p:nvPr>
        </p:nvSpPr>
        <p:spPr>
          <a:xfrm>
            <a:off x="3700939" y="2612230"/>
            <a:ext cx="1740694" cy="420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3995" lvl="0" indent="-171450" algn="ctr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r>
              <a:rPr lang="en-US" b="1"/>
              <a:t>Alex Babei</a:t>
            </a:r>
            <a:endParaRPr lang="en-US" b="1">
              <a:cs typeface="Arial" panose="020B0604020202020204"/>
            </a:endParaRPr>
          </a:p>
          <a:p>
            <a:pPr algn="ctr">
              <a:spcBef>
                <a:spcPts val="0"/>
              </a:spcBef>
              <a:buClr>
                <a:schemeClr val="accent4"/>
              </a:buClr>
              <a:buSzPts val="1800"/>
            </a:pPr>
            <a:r>
              <a:rPr lang="en-US" i="1"/>
              <a:t>Software Engineer</a:t>
            </a:r>
            <a:endParaRPr b="1" i="1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</a:pPr>
            <a:endParaRPr i="1"/>
          </a:p>
        </p:txBody>
      </p:sp>
      <p:pic>
        <p:nvPicPr>
          <p:cNvPr id="418" name="Google Shape;418;g208bb0265bd_3_32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72363" y="876051"/>
            <a:ext cx="1285669" cy="165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g208bb0265bd_3_32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24932" y="876050"/>
            <a:ext cx="1285669" cy="1659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08896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10ef7295e3_0_191"/>
          <p:cNvSpPr txBox="1">
            <a:spLocks noGrp="1"/>
          </p:cNvSpPr>
          <p:nvPr>
            <p:ph sz="quarter" idx="21"/>
          </p:nvPr>
        </p:nvSpPr>
        <p:spPr>
          <a:xfrm>
            <a:off x="334618" y="529779"/>
            <a:ext cx="8370818" cy="318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671" name="Google Shape;671;g210ef7295e3_0_191"/>
          <p:cNvSpPr txBox="1">
            <a:spLocks noGrp="1"/>
          </p:cNvSpPr>
          <p:nvPr>
            <p:ph type="title"/>
          </p:nvPr>
        </p:nvSpPr>
        <p:spPr>
          <a:xfrm>
            <a:off x="334616" y="302381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673" name="Google Shape;673;g210ef7295e3_0_191"/>
          <p:cNvSpPr txBox="1"/>
          <p:nvPr/>
        </p:nvSpPr>
        <p:spPr>
          <a:xfrm>
            <a:off x="281054" y="1112242"/>
            <a:ext cx="8813400" cy="292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Versions</a:t>
            </a:r>
            <a:endParaRPr sz="2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SNAPSHOT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important qualifier to Maven behaviour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tells Maven that this is a development version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not stable, and Maven should check for newer versions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Proxima Nova"/>
              <a:buChar char="●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Maven first will check locally, then check remote repository (by default once per day)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RELEASE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10ef7295e3_0_197"/>
          <p:cNvSpPr txBox="1">
            <a:spLocks noGrp="1"/>
          </p:cNvSpPr>
          <p:nvPr>
            <p:ph sz="quarter" idx="21"/>
          </p:nvPr>
        </p:nvSpPr>
        <p:spPr>
          <a:xfrm>
            <a:off x="342901" y="527499"/>
            <a:ext cx="7476297" cy="352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678" name="Google Shape;678;g210ef7295e3_0_197"/>
          <p:cNvSpPr txBox="1">
            <a:spLocks noGrp="1"/>
          </p:cNvSpPr>
          <p:nvPr>
            <p:ph type="title"/>
          </p:nvPr>
        </p:nvSpPr>
        <p:spPr>
          <a:xfrm>
            <a:off x="342899" y="335512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680" name="Google Shape;680;g210ef7295e3_0_197"/>
          <p:cNvSpPr txBox="1"/>
          <p:nvPr/>
        </p:nvSpPr>
        <p:spPr>
          <a:xfrm>
            <a:off x="223400" y="2418275"/>
            <a:ext cx="31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Packaging Types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1" name="Google Shape;681;g210ef7295e3_0_197"/>
          <p:cNvSpPr txBox="1"/>
          <p:nvPr/>
        </p:nvSpPr>
        <p:spPr>
          <a:xfrm>
            <a:off x="3079375" y="835050"/>
            <a:ext cx="5743500" cy="34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JAR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J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ava 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AR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chive - Zip file containing one or more Java class files.</a:t>
            </a:r>
            <a:endParaRPr sz="2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WAR 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W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eb 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A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pplication a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chive -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Zip file containing web application. Includes one or more JARs, Java class files and web resources.</a:t>
            </a:r>
            <a:endParaRPr sz="2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3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EAR</a:t>
            </a:r>
            <a:r>
              <a:rPr lang="en" sz="2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E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nterprise 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AR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chive - Zip file containing one or more WAR files.</a:t>
            </a:r>
            <a:endParaRPr sz="2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10ef7295e3_0_204"/>
          <p:cNvSpPr txBox="1">
            <a:spLocks noGrp="1"/>
          </p:cNvSpPr>
          <p:nvPr>
            <p:ph sz="quarter" idx="21"/>
          </p:nvPr>
        </p:nvSpPr>
        <p:spPr>
          <a:xfrm>
            <a:off x="342899" y="528640"/>
            <a:ext cx="8062913" cy="314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686" name="Google Shape;686;g210ef7295e3_0_204"/>
          <p:cNvSpPr txBox="1">
            <a:spLocks noGrp="1"/>
          </p:cNvSpPr>
          <p:nvPr>
            <p:ph type="title"/>
          </p:nvPr>
        </p:nvSpPr>
        <p:spPr>
          <a:xfrm>
            <a:off x="342899" y="318326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688" name="Google Shape;688;g210ef7295e3_0_204"/>
          <p:cNvSpPr txBox="1"/>
          <p:nvPr/>
        </p:nvSpPr>
        <p:spPr>
          <a:xfrm>
            <a:off x="315650" y="2441350"/>
            <a:ext cx="31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Scopes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89" name="Google Shape;689;g210ef7295e3_0_204"/>
          <p:cNvSpPr txBox="1"/>
          <p:nvPr/>
        </p:nvSpPr>
        <p:spPr>
          <a:xfrm>
            <a:off x="1721100" y="844550"/>
            <a:ext cx="7193400" cy="34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compile </a:t>
            </a:r>
            <a:r>
              <a:rPr lang="en" sz="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</a:t>
            </a: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Default. Available on all classpaths of project. Also propagated to downstream projects.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provided</a:t>
            </a:r>
            <a:r>
              <a:rPr lang="en" sz="21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Like Compile, but expected to be provided by JDK or container at runtime.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runtime</a:t>
            </a: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Not required for compile, but needed for runtime. On runtime and test classpaths, not compile.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test</a:t>
            </a:r>
            <a:r>
              <a:rPr lang="en" sz="21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only available on test classpath, not transitive.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system</a:t>
            </a:r>
            <a:r>
              <a:rPr lang="en" sz="20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21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</a:t>
            </a:r>
            <a:r>
              <a:rPr lang="en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similar to provided, but JAR is added to system explicitly. (via file path)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import </a:t>
            </a:r>
            <a:r>
              <a:rPr lang="en" sz="14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Imports dependency of POM.</a:t>
            </a:r>
            <a:endParaRPr sz="14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10ef7295e3_0_211"/>
          <p:cNvSpPr txBox="1">
            <a:spLocks noGrp="1"/>
          </p:cNvSpPr>
          <p:nvPr>
            <p:ph type="title"/>
          </p:nvPr>
        </p:nvSpPr>
        <p:spPr>
          <a:xfrm>
            <a:off x="335755" y="254032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695" name="Google Shape;695;g210ef7295e3_0_211"/>
          <p:cNvSpPr txBox="1"/>
          <p:nvPr/>
        </p:nvSpPr>
        <p:spPr>
          <a:xfrm>
            <a:off x="245679" y="776922"/>
            <a:ext cx="8451057" cy="3462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SzPts val="2000"/>
            </a:pP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        </a:t>
            </a: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 Maven Dependencies</a:t>
            </a:r>
            <a:endParaRPr sz="18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lvl="1" indent="-342900">
              <a:lnSpc>
                <a:spcPct val="150000"/>
              </a:lnSpc>
              <a:spcBef>
                <a:spcPts val="600"/>
              </a:spcBef>
              <a:buClr>
                <a:schemeClr val="dk1"/>
              </a:buClr>
              <a:buSzPts val="1800"/>
              <a:buFont typeface="Wingdings"/>
              <a:buChar char="v"/>
            </a:pPr>
            <a:r>
              <a:rPr lang="en" sz="1700" b="1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r>
              <a:rPr lang="en" sz="170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Dependency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A dependency is an artifact which your maven project depends upon. Typically a jar or pom.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/>
              <a:buChar char="v"/>
            </a:pPr>
            <a:r>
              <a:rPr lang="en" sz="17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Transitive Dependencies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A dependency of an artifact which your project depends on.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1" indent="-342900" algn="l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/>
              <a:buChar char="v"/>
            </a:pPr>
            <a:r>
              <a:rPr lang="en" sz="17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Dependency Management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- allows project authors to specify the versions of artifacts to be used.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10ef7295e3_0_216"/>
          <p:cNvSpPr txBox="1">
            <a:spLocks noGrp="1"/>
          </p:cNvSpPr>
          <p:nvPr>
            <p:ph sz="quarter" idx="21"/>
          </p:nvPr>
        </p:nvSpPr>
        <p:spPr>
          <a:xfrm>
            <a:off x="342900" y="541478"/>
            <a:ext cx="814149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Dependencies</a:t>
            </a:r>
            <a:endParaRPr/>
          </a:p>
        </p:txBody>
      </p:sp>
      <p:sp>
        <p:nvSpPr>
          <p:cNvPr id="700" name="Google Shape;700;g210ef7295e3_0_216"/>
          <p:cNvSpPr txBox="1">
            <a:spLocks noGrp="1"/>
          </p:cNvSpPr>
          <p:nvPr>
            <p:ph type="title"/>
          </p:nvPr>
        </p:nvSpPr>
        <p:spPr>
          <a:xfrm>
            <a:off x="342899" y="268319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702" name="Google Shape;702;g210ef7295e3_0_216"/>
          <p:cNvSpPr txBox="1"/>
          <p:nvPr/>
        </p:nvSpPr>
        <p:spPr>
          <a:xfrm>
            <a:off x="315650" y="2441350"/>
            <a:ext cx="3182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Transitive dependencies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703" name="Google Shape;703;g210ef7295e3_0_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25075" y="1616848"/>
            <a:ext cx="4333875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10ef7295e3_0_223"/>
          <p:cNvSpPr txBox="1">
            <a:spLocks noGrp="1"/>
          </p:cNvSpPr>
          <p:nvPr>
            <p:ph type="title"/>
          </p:nvPr>
        </p:nvSpPr>
        <p:spPr>
          <a:xfrm>
            <a:off x="376029" y="358393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709" name="Google Shape;709;g210ef7295e3_0_223"/>
          <p:cNvSpPr txBox="1"/>
          <p:nvPr/>
        </p:nvSpPr>
        <p:spPr>
          <a:xfrm>
            <a:off x="292785" y="958562"/>
            <a:ext cx="8648700" cy="3647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spcBef>
                <a:spcPts val="600"/>
              </a:spcBef>
              <a:buClr>
                <a:srgbClr val="000000"/>
              </a:buClr>
              <a:buSzPts val="2000"/>
            </a:pPr>
            <a:r>
              <a:rPr lang="en" sz="20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Maven Repositories</a:t>
            </a:r>
            <a:r>
              <a:rPr lang="en" sz="2000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 </a:t>
            </a:r>
            <a:endParaRPr sz="20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/>
              <a:buChar char="v"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 location where project artifacts are stored.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>
              <a:spcBef>
                <a:spcPts val="600"/>
              </a:spcBef>
              <a:buClr>
                <a:srgbClr val="000000"/>
              </a:buClr>
              <a:buSzPts val="1800"/>
            </a:pPr>
            <a:endParaRPr lang="en" sz="17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Arial"/>
              <a:buNone/>
            </a:pP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Types: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7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Local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Repository on local file system - &lt;user home&gt;/.m2/.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7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Central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Public repository hosted by Maven Community -</a:t>
            </a:r>
            <a:r>
              <a:rPr lang="en" sz="18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" sz="1800" b="0" i="0" u="sng" strike="noStrike" cap="non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https://repo.maven.org/maven2/</a:t>
            </a:r>
            <a:endParaRPr sz="1000" b="0" i="0" u="none" strike="noStrike" cap="none">
              <a:solidFill>
                <a:schemeClr val="hlink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○"/>
            </a:pPr>
            <a:r>
              <a:rPr lang="en" sz="1700" b="1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Remote 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- Other locations - public or private (e.g. Oracle, Google Android)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>
              <a:buClr>
                <a:srgbClr val="000000"/>
              </a:buClr>
              <a:buSzPts val="1800"/>
            </a:pPr>
            <a:r>
              <a:rPr lang="en" sz="17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               </a:t>
            </a:r>
            <a:r>
              <a:rPr lang="en" sz="17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 Private - hosted by companies for internal artifacts.</a:t>
            </a:r>
            <a:endParaRPr sz="17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  <a:p>
            <a:pPr marL="914400">
              <a:buClr>
                <a:srgbClr val="000000"/>
              </a:buClr>
              <a:buSzPts val="1800"/>
            </a:pPr>
            <a:r>
              <a:rPr lang="en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                 </a:t>
            </a:r>
            <a:endParaRPr sz="18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210ef7295e3_0_228"/>
          <p:cNvSpPr txBox="1">
            <a:spLocks noGrp="1"/>
          </p:cNvSpPr>
          <p:nvPr>
            <p:ph sz="quarter" idx="21"/>
          </p:nvPr>
        </p:nvSpPr>
        <p:spPr>
          <a:xfrm>
            <a:off x="342899" y="650083"/>
            <a:ext cx="8062913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714" name="Google Shape;714;g210ef7295e3_0_2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716" name="Google Shape;716;g210ef7295e3_0_228"/>
          <p:cNvSpPr txBox="1"/>
          <p:nvPr/>
        </p:nvSpPr>
        <p:spPr>
          <a:xfrm>
            <a:off x="811825" y="2231325"/>
            <a:ext cx="1326600" cy="461700"/>
          </a:xfrm>
          <a:prstGeom prst="rect">
            <a:avLst/>
          </a:prstGeom>
          <a:solidFill>
            <a:srgbClr val="05B14B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8"/>
              <a:buFont typeface="Arial"/>
              <a:buNone/>
            </a:pPr>
            <a:r>
              <a:rPr lang="en" sz="2058" b="1" i="0" u="none" strike="noStrike" cap="none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rPr>
              <a:t>Project</a:t>
            </a:r>
            <a:endParaRPr sz="2158" b="1" i="0" u="none" strike="noStrike" cap="none">
              <a:solidFill>
                <a:srgbClr val="21212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17" name="Google Shape;717;g210ef7295e3_0_228"/>
          <p:cNvCxnSpPr/>
          <p:nvPr/>
        </p:nvCxnSpPr>
        <p:spPr>
          <a:xfrm rot="10800000" flipH="1">
            <a:off x="2319200" y="2456625"/>
            <a:ext cx="7476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8" name="Google Shape;718;g210ef7295e3_0_228"/>
          <p:cNvCxnSpPr/>
          <p:nvPr/>
        </p:nvCxnSpPr>
        <p:spPr>
          <a:xfrm flipH="1">
            <a:off x="2369738" y="2338475"/>
            <a:ext cx="6465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9" name="Google Shape;719;g210ef7295e3_0_228"/>
          <p:cNvSpPr txBox="1"/>
          <p:nvPr/>
        </p:nvSpPr>
        <p:spPr>
          <a:xfrm>
            <a:off x="3320175" y="2183125"/>
            <a:ext cx="1838400" cy="4617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1" i="0" u="none" strike="noStrike" cap="none">
                <a:solidFill>
                  <a:srgbClr val="212121"/>
                </a:solidFill>
                <a:latin typeface="Comic Sans MS"/>
                <a:ea typeface="Comic Sans MS"/>
                <a:cs typeface="Comic Sans MS"/>
                <a:sym typeface="Comic Sans MS"/>
              </a:rPr>
              <a:t>/.m2  Local</a:t>
            </a:r>
            <a:endParaRPr sz="1900" b="1" i="0" u="none" strike="noStrike" cap="none">
              <a:solidFill>
                <a:srgbClr val="21212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cxnSp>
        <p:nvCxnSpPr>
          <p:cNvPr id="720" name="Google Shape;720;g210ef7295e3_0_228"/>
          <p:cNvCxnSpPr/>
          <p:nvPr/>
        </p:nvCxnSpPr>
        <p:spPr>
          <a:xfrm flipH="1">
            <a:off x="5405813" y="2338475"/>
            <a:ext cx="646500" cy="5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21" name="Google Shape;721;g210ef7295e3_0_228"/>
          <p:cNvCxnSpPr/>
          <p:nvPr/>
        </p:nvCxnSpPr>
        <p:spPr>
          <a:xfrm rot="10800000" flipH="1">
            <a:off x="5377800" y="2456625"/>
            <a:ext cx="747600" cy="1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22" name="Google Shape;722;g210ef7295e3_0_228"/>
          <p:cNvSpPr txBox="1"/>
          <p:nvPr/>
        </p:nvSpPr>
        <p:spPr>
          <a:xfrm>
            <a:off x="6340325" y="1810175"/>
            <a:ext cx="1326600" cy="5283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58"/>
              <a:buFont typeface="Arial"/>
              <a:buNone/>
            </a:pPr>
            <a:r>
              <a:rPr lang="en" sz="2058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Central</a:t>
            </a:r>
            <a:endParaRPr sz="2158" b="1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723" name="Google Shape;723;g210ef7295e3_0_228"/>
          <p:cNvSpPr txBox="1"/>
          <p:nvPr/>
        </p:nvSpPr>
        <p:spPr>
          <a:xfrm>
            <a:off x="6371225" y="2597150"/>
            <a:ext cx="1264800" cy="495600"/>
          </a:xfrm>
          <a:prstGeom prst="rect">
            <a:avLst/>
          </a:prstGeom>
          <a:solidFill>
            <a:srgbClr val="3C78D8"/>
          </a:solidFill>
          <a:ln>
            <a:noFill/>
          </a:ln>
        </p:spPr>
        <p:txBody>
          <a:bodyPr spcFirstLastPara="1" wrap="square" lIns="91425" tIns="91425" rIns="91425" bIns="91425" anchor="t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" sz="2058" b="1" i="0" u="none" strike="noStrike" cap="none">
                <a:solidFill>
                  <a:schemeClr val="lt1"/>
                </a:solidFill>
                <a:latin typeface="Comic Sans MS"/>
                <a:ea typeface="Comic Sans MS"/>
                <a:cs typeface="Comic Sans MS"/>
                <a:sym typeface="Comic Sans MS"/>
              </a:rPr>
              <a:t>Others..</a:t>
            </a:r>
            <a:endParaRPr sz="2158" b="1" i="0" u="none" strike="noStrike" cap="none">
              <a:solidFill>
                <a:schemeClr val="lt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210ef7295e3_0_241"/>
          <p:cNvSpPr txBox="1">
            <a:spLocks noGrp="1"/>
          </p:cNvSpPr>
          <p:nvPr>
            <p:ph sz="quarter" idx="21"/>
          </p:nvPr>
        </p:nvSpPr>
        <p:spPr>
          <a:xfrm>
            <a:off x="342900" y="650083"/>
            <a:ext cx="8455818" cy="26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728" name="Google Shape;728;g210ef7295e3_0_24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730" name="Google Shape;730;g210ef7295e3_0_241"/>
          <p:cNvSpPr txBox="1"/>
          <p:nvPr/>
        </p:nvSpPr>
        <p:spPr>
          <a:xfrm>
            <a:off x="346394" y="1180082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Local repository</a:t>
            </a:r>
            <a:endParaRPr sz="1500"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500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~/.m2/repository/&lt;groupId&gt;/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&lt;artifactId&gt;/&lt;version&gt;</a:t>
            </a:r>
            <a:endParaRPr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32" name="Google Shape;732;g210ef7295e3_0_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369" y="1144361"/>
            <a:ext cx="5557100" cy="290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210ef7295e3_0_249"/>
          <p:cNvSpPr txBox="1">
            <a:spLocks noGrp="1"/>
          </p:cNvSpPr>
          <p:nvPr>
            <p:ph sz="quarter" idx="21"/>
          </p:nvPr>
        </p:nvSpPr>
        <p:spPr>
          <a:xfrm>
            <a:off x="350044" y="650083"/>
            <a:ext cx="8441531" cy="2500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737" name="Google Shape;737;g210ef7295e3_0_24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739" name="Google Shape;739;g210ef7295e3_0_249"/>
          <p:cNvSpPr txBox="1"/>
          <p:nvPr/>
        </p:nvSpPr>
        <p:spPr>
          <a:xfrm>
            <a:off x="344138" y="1185224"/>
            <a:ext cx="3000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Local repository</a:t>
            </a:r>
            <a:endParaRPr sz="1500"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endParaRPr sz="12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~/.m2/repository/&lt;groupId&gt;/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&lt;artifactId&gt;/&lt;version&gt;</a:t>
            </a:r>
            <a:endParaRPr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  <p:pic>
        <p:nvPicPr>
          <p:cNvPr id="741" name="Google Shape;741;g210ef7295e3_0_2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48594" y="1034544"/>
            <a:ext cx="5584275" cy="307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10ef7295e3_0_257"/>
          <p:cNvSpPr txBox="1">
            <a:spLocks noGrp="1"/>
          </p:cNvSpPr>
          <p:nvPr>
            <p:ph sz="quarter" idx="21"/>
          </p:nvPr>
        </p:nvSpPr>
        <p:spPr>
          <a:xfrm>
            <a:off x="342900" y="678658"/>
            <a:ext cx="8334375" cy="214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Repositories</a:t>
            </a:r>
            <a:endParaRPr/>
          </a:p>
        </p:txBody>
      </p:sp>
      <p:sp>
        <p:nvSpPr>
          <p:cNvPr id="746" name="Google Shape;746;g210ef7295e3_0_25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748" name="Google Shape;748;g210ef7295e3_0_257"/>
          <p:cNvSpPr txBox="1"/>
          <p:nvPr/>
        </p:nvSpPr>
        <p:spPr>
          <a:xfrm>
            <a:off x="294131" y="1149506"/>
            <a:ext cx="30000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</a:pPr>
            <a:r>
              <a:rPr lang="en" sz="1500">
                <a:solidFill>
                  <a:schemeClr val="accent4"/>
                </a:solidFill>
                <a:latin typeface="Proxima Nova Extrabold"/>
                <a:sym typeface="Proxima Nova Extrabold"/>
              </a:rPr>
              <a:t>Remote repository</a:t>
            </a:r>
            <a:endParaRPr sz="1500">
              <a:solidFill>
                <a:schemeClr val="accent4"/>
              </a:solidFill>
              <a:latin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endParaRPr sz="10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r>
              <a:rPr lang="en" sz="1300">
                <a:solidFill>
                  <a:schemeClr val="dk1"/>
                </a:solidFill>
                <a:latin typeface="Proxima Nova"/>
                <a:sym typeface="Proxima Nova"/>
              </a:rPr>
              <a:t>repo.maven.apache.org/maven2</a:t>
            </a:r>
            <a:endParaRPr sz="1300">
              <a:solidFill>
                <a:schemeClr val="dk1"/>
              </a:solidFill>
              <a:latin typeface="Proxima Nova"/>
              <a:sym typeface="Proxima Nova"/>
            </a:endParaRPr>
          </a:p>
          <a:p>
            <a:endParaRPr sz="1300">
              <a:solidFill>
                <a:schemeClr val="dk1"/>
              </a:solidFill>
              <a:latin typeface="Proxima Nova"/>
              <a:sym typeface="Proxima Nova"/>
            </a:endParaRPr>
          </a:p>
          <a:p>
            <a:r>
              <a:rPr lang="en" sz="1300">
                <a:solidFill>
                  <a:schemeClr val="dk1"/>
                </a:solidFill>
                <a:latin typeface="Proxima Nova"/>
                <a:sym typeface="Proxima Nova"/>
              </a:rPr>
              <a:t>Multiple repos are allowed</a:t>
            </a:r>
            <a:endParaRPr sz="1300">
              <a:solidFill>
                <a:schemeClr val="dk1"/>
              </a:solidFill>
              <a:latin typeface="Proxima Nova"/>
              <a:sym typeface="Proxima Nova Extrabold"/>
            </a:endParaRPr>
          </a:p>
        </p:txBody>
      </p:sp>
      <p:pic>
        <p:nvPicPr>
          <p:cNvPr id="750" name="Google Shape;750;g210ef7295e3_0_2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8400" y="894548"/>
            <a:ext cx="5566499" cy="3163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10ef7295e3_0_34"/>
          <p:cNvSpPr txBox="1">
            <a:spLocks noGrp="1"/>
          </p:cNvSpPr>
          <p:nvPr>
            <p:ph type="title"/>
          </p:nvPr>
        </p:nvSpPr>
        <p:spPr>
          <a:xfrm>
            <a:off x="371474" y="275463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Let’s get to know each other</a:t>
            </a:r>
            <a:endParaRPr/>
          </a:p>
        </p:txBody>
      </p:sp>
      <p:pic>
        <p:nvPicPr>
          <p:cNvPr id="396" name="Google Shape;396;g210ef7295e3_0_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0937" y="750069"/>
            <a:ext cx="5873769" cy="391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10ef7295e3_0_265"/>
          <p:cNvSpPr txBox="1">
            <a:spLocks noGrp="1"/>
          </p:cNvSpPr>
          <p:nvPr>
            <p:ph sz="quarter" idx="21"/>
          </p:nvPr>
        </p:nvSpPr>
        <p:spPr>
          <a:xfrm>
            <a:off x="342900" y="679176"/>
            <a:ext cx="8412231" cy="252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/>
              <a:t>IDE integration</a:t>
            </a:r>
            <a:endParaRPr/>
          </a:p>
        </p:txBody>
      </p:sp>
      <p:sp>
        <p:nvSpPr>
          <p:cNvPr id="755" name="Google Shape;755;g210ef7295e3_0_26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Maven?</a:t>
            </a:r>
            <a:endParaRPr/>
          </a:p>
        </p:txBody>
      </p:sp>
      <p:sp>
        <p:nvSpPr>
          <p:cNvPr id="757" name="Google Shape;757;g210ef7295e3_0_265"/>
          <p:cNvSpPr txBox="1"/>
          <p:nvPr/>
        </p:nvSpPr>
        <p:spPr>
          <a:xfrm>
            <a:off x="503876" y="1285282"/>
            <a:ext cx="7788300" cy="23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Import as Maven project</a:t>
            </a:r>
            <a:endParaRPr sz="16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existing sources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From VCS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600" b="0" i="0" u="none" strike="noStrike" cap="none">
                <a:solidFill>
                  <a:schemeClr val="accent4"/>
                </a:solidFill>
                <a:latin typeface="Proxima Nova"/>
                <a:ea typeface="Proxima Nova"/>
                <a:cs typeface="Proxima Nova"/>
                <a:sym typeface="Proxima Nova"/>
              </a:rPr>
              <a:t>Create as Maven project</a:t>
            </a:r>
            <a:endParaRPr sz="1600" b="0" i="0" u="none" strike="noStrike" cap="none">
              <a:solidFill>
                <a:schemeClr val="accent4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Archetypes  = projects templates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4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914400" marR="0" lvl="1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○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E.g. archetype: maven-archetype-webapp</a:t>
            </a:r>
            <a:endParaRPr sz="1300" b="0" i="0" u="none" strike="noStrike" cap="none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10ef7295e3_0_271"/>
          <p:cNvSpPr txBox="1">
            <a:spLocks noGrp="1"/>
          </p:cNvSpPr>
          <p:nvPr>
            <p:ph type="ctrTitle"/>
          </p:nvPr>
        </p:nvSpPr>
        <p:spPr>
          <a:xfrm>
            <a:off x="638938" y="1634759"/>
            <a:ext cx="7193470" cy="93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4000">
                <a:solidFill>
                  <a:schemeClr val="lt1"/>
                </a:solidFill>
              </a:rPr>
              <a:t>What is Apache Tomcat?</a:t>
            </a:r>
            <a:endParaRPr lang="en-US" sz="4000">
              <a:solidFill>
                <a:schemeClr val="lt1"/>
              </a:solidFill>
              <a:cs typeface="Arial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210ef7295e3_0_275"/>
          <p:cNvSpPr txBox="1">
            <a:spLocks noGrp="1"/>
          </p:cNvSpPr>
          <p:nvPr>
            <p:ph sz="quarter" idx="21"/>
          </p:nvPr>
        </p:nvSpPr>
        <p:spPr>
          <a:xfrm>
            <a:off x="350044" y="542927"/>
            <a:ext cx="8391525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Just a little bit about HTTP</a:t>
            </a:r>
            <a:endParaRPr/>
          </a:p>
        </p:txBody>
      </p:sp>
      <p:sp>
        <p:nvSpPr>
          <p:cNvPr id="767" name="Google Shape;767;g210ef7295e3_0_275"/>
          <p:cNvSpPr txBox="1">
            <a:spLocks noGrp="1"/>
          </p:cNvSpPr>
          <p:nvPr>
            <p:ph type="title"/>
          </p:nvPr>
        </p:nvSpPr>
        <p:spPr>
          <a:xfrm>
            <a:off x="350043" y="311182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Apache Tomcat ?</a:t>
            </a:r>
            <a:endParaRPr/>
          </a:p>
        </p:txBody>
      </p:sp>
      <p:graphicFrame>
        <p:nvGraphicFramePr>
          <p:cNvPr id="769" name="Google Shape;769;g210ef7295e3_0_275"/>
          <p:cNvGraphicFramePr/>
          <p:nvPr>
            <p:extLst>
              <p:ext uri="{D42A27DB-BD31-4B8C-83A1-F6EECF244321}">
                <p14:modId xmlns:p14="http://schemas.microsoft.com/office/powerpoint/2010/main" val="1284962713"/>
              </p:ext>
            </p:extLst>
          </p:nvPr>
        </p:nvGraphicFramePr>
        <p:xfrm>
          <a:off x="381485" y="1054289"/>
          <a:ext cx="5785800" cy="2213763"/>
        </p:xfrm>
        <a:graphic>
          <a:graphicData uri="http://schemas.openxmlformats.org/drawingml/2006/table">
            <a:tbl>
              <a:tblPr>
                <a:noFill/>
                <a:tableStyleId>{85179E1E-7864-4F0E-9E3C-032736FB30DD}</a:tableStyleId>
              </a:tblPr>
              <a:tblGrid>
                <a:gridCol w="57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6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HTTP</a:t>
                      </a:r>
                      <a:endParaRPr sz="1000" u="none" strike="noStrike" cap="non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300" u="none" strike="noStrike" cap="non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Proxima Nova"/>
                        <a:buChar char="❖"/>
                      </a:pPr>
                      <a:r>
                        <a:rPr lang="en" sz="1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Communication protocol</a:t>
                      </a:r>
                      <a:r>
                        <a:rPr lang="en" sz="15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 </a:t>
                      </a:r>
                      <a:r>
                        <a:rPr lang="en" sz="1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between browser and web server</a:t>
                      </a:r>
                      <a:endParaRPr sz="1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-3238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500"/>
                        <a:buFont typeface="Proxima Nova"/>
                        <a:buChar char="❖"/>
                      </a:pPr>
                      <a:r>
                        <a:rPr lang="en" sz="15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Uses plain text</a:t>
                      </a:r>
                      <a:endParaRPr sz="15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7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71" name="Google Shape;771;g210ef7295e3_0_2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4400" y="2668629"/>
            <a:ext cx="6012950" cy="157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AB316-3D78-6616-37FC-AB9EB038E868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92906" y="578646"/>
            <a:ext cx="6069807" cy="250032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High level overview</a:t>
            </a:r>
            <a:endParaRPr lang="en-US"/>
          </a:p>
        </p:txBody>
      </p:sp>
      <p:sp>
        <p:nvSpPr>
          <p:cNvPr id="776" name="Google Shape;776;g210ef7295e3_0_283"/>
          <p:cNvSpPr txBox="1">
            <a:spLocks noGrp="1"/>
          </p:cNvSpPr>
          <p:nvPr>
            <p:ph type="title"/>
          </p:nvPr>
        </p:nvSpPr>
        <p:spPr>
          <a:xfrm>
            <a:off x="392905" y="311182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Apache Tomcat ?</a:t>
            </a:r>
            <a:endParaRPr/>
          </a:p>
        </p:txBody>
      </p:sp>
      <p:graphicFrame>
        <p:nvGraphicFramePr>
          <p:cNvPr id="778" name="Google Shape;778;g210ef7295e3_0_283"/>
          <p:cNvGraphicFramePr/>
          <p:nvPr/>
        </p:nvGraphicFramePr>
        <p:xfrm>
          <a:off x="279667" y="989995"/>
          <a:ext cx="2232975" cy="3355270"/>
        </p:xfrm>
        <a:graphic>
          <a:graphicData uri="http://schemas.openxmlformats.org/drawingml/2006/table">
            <a:tbl>
              <a:tblPr>
                <a:noFill/>
                <a:tableStyleId>{85179E1E-7864-4F0E-9E3C-032736FB30DD}</a:tableStyleId>
              </a:tblPr>
              <a:tblGrid>
                <a:gridCol w="2232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92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roxima Nova"/>
                        <a:buChar char="❖"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Web server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roxima Nova"/>
                        <a:buChar char="❖"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Maintained by Apache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roxima Nova"/>
                        <a:buChar char="❖"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source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Arial"/>
                        <a:buNone/>
                      </a:pP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roxima Nova"/>
                        <a:buChar char="❖"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Implements Servlet Specification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E5DB4DA1-3BC7-D3A7-EF87-010278865D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9445" y="771901"/>
            <a:ext cx="5288406" cy="3633162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4CFE8C5-7EAC-1FB3-C5C3-3689BC8590AD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314325" y="607221"/>
            <a:ext cx="8448675" cy="228600"/>
          </a:xfrm>
        </p:spPr>
        <p:txBody>
          <a:bodyPr vert="horz" wrap="square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Set up</a:t>
            </a:r>
            <a:endParaRPr lang="en-US"/>
          </a:p>
        </p:txBody>
      </p:sp>
      <p:sp>
        <p:nvSpPr>
          <p:cNvPr id="785" name="Google Shape;785;g213ca1134fb_0_0"/>
          <p:cNvSpPr txBox="1">
            <a:spLocks noGrp="1"/>
          </p:cNvSpPr>
          <p:nvPr>
            <p:ph type="title"/>
          </p:nvPr>
        </p:nvSpPr>
        <p:spPr>
          <a:xfrm>
            <a:off x="314324" y="339757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SzPts val="800"/>
            </a:pPr>
            <a:r>
              <a:rPr lang="en"/>
              <a:t>What is Apache Tomcat ?</a:t>
            </a:r>
            <a:endParaRPr/>
          </a:p>
        </p:txBody>
      </p:sp>
      <p:graphicFrame>
        <p:nvGraphicFramePr>
          <p:cNvPr id="787" name="Google Shape;787;g213ca1134fb_0_0"/>
          <p:cNvGraphicFramePr/>
          <p:nvPr>
            <p:extLst>
              <p:ext uri="{D42A27DB-BD31-4B8C-83A1-F6EECF244321}">
                <p14:modId xmlns:p14="http://schemas.microsoft.com/office/powerpoint/2010/main" val="3026073228"/>
              </p:ext>
            </p:extLst>
          </p:nvPr>
        </p:nvGraphicFramePr>
        <p:xfrm>
          <a:off x="481498" y="1068576"/>
          <a:ext cx="3312697" cy="2162472"/>
        </p:xfrm>
        <a:graphic>
          <a:graphicData uri="http://schemas.openxmlformats.org/drawingml/2006/table">
            <a:tbl>
              <a:tblPr>
                <a:noFill/>
                <a:tableStyleId>{85179E1E-7864-4F0E-9E3C-032736FB30DD}</a:tableStyleId>
              </a:tblPr>
              <a:tblGrid>
                <a:gridCol w="33126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1015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Download</a:t>
                      </a:r>
                      <a:endParaRPr sz="800" u="none" strike="noStrike" cap="none">
                        <a:solidFill>
                          <a:srgbClr val="FF157F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Tomcat </a:t>
                      </a: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</a:rPr>
                        <a:t>9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</a:rPr>
                        <a:t> </a:t>
                      </a: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from Apache:</a:t>
                      </a: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</a:rPr>
                        <a:t> 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 b="0" i="0" u="none" strike="noStrike" noProof="0">
                          <a:solidFill>
                            <a:schemeClr val="hlink"/>
                          </a:solidFill>
                          <a:sym typeface="Proxima Nova"/>
                        </a:rPr>
                        <a:t>https://tomcat.apache.org/</a:t>
                      </a:r>
                      <a:r>
                        <a:rPr lang="en" sz="1300" b="0" i="0" u="none" strike="noStrike" noProof="0">
                          <a:solidFill>
                            <a:schemeClr val="hlink"/>
                          </a:solidFill>
                        </a:rPr>
                        <a:t>download-90</a:t>
                      </a:r>
                      <a:r>
                        <a:rPr lang="en" sz="1300" b="0" i="0" u="none" strike="noStrike" noProof="0">
                          <a:solidFill>
                            <a:schemeClr val="hlink"/>
                          </a:solidFill>
                          <a:sym typeface="Proxima Nova"/>
                        </a:rPr>
                        <a:t>.cgi</a:t>
                      </a:r>
                      <a:endParaRPr b="0" i="0" u="none" strike="noStrike" noProof="0"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8284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9C2552E-89BA-783E-8509-299652B153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714" y="890838"/>
            <a:ext cx="5202154" cy="297079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213ca1134fb_0_8"/>
          <p:cNvSpPr txBox="1">
            <a:spLocks noGrp="1"/>
          </p:cNvSpPr>
          <p:nvPr>
            <p:ph sz="quarter" idx="21"/>
          </p:nvPr>
        </p:nvSpPr>
        <p:spPr>
          <a:xfrm>
            <a:off x="342901" y="650083"/>
            <a:ext cx="8312943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sp>
        <p:nvSpPr>
          <p:cNvPr id="794" name="Google Shape;794;g213ca1134fb_0_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graphicFrame>
        <p:nvGraphicFramePr>
          <p:cNvPr id="796" name="Google Shape;796;g213ca1134fb_0_8"/>
          <p:cNvGraphicFramePr/>
          <p:nvPr>
            <p:extLst>
              <p:ext uri="{D42A27DB-BD31-4B8C-83A1-F6EECF244321}">
                <p14:modId xmlns:p14="http://schemas.microsoft.com/office/powerpoint/2010/main" val="4126529413"/>
              </p:ext>
            </p:extLst>
          </p:nvPr>
        </p:nvGraphicFramePr>
        <p:xfrm>
          <a:off x="428625" y="1178719"/>
          <a:ext cx="2070249" cy="3239998"/>
        </p:xfrm>
        <a:graphic>
          <a:graphicData uri="http://schemas.openxmlformats.org/drawingml/2006/table">
            <a:tbl>
              <a:tblPr>
                <a:noFill/>
                <a:tableStyleId>{85179E1E-7864-4F0E-9E3C-032736FB30DD}</a:tableStyleId>
              </a:tblPr>
              <a:tblGrid>
                <a:gridCol w="20702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924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Installation</a:t>
                      </a:r>
                      <a:endParaRPr sz="1000" u="none" strike="noStrike" cap="non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Unzip it and put it under the C drive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749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142578E7-F1BF-2E94-9696-58E170D02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866" y="970423"/>
            <a:ext cx="5281863" cy="33050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213ca1134fb_0_16"/>
          <p:cNvSpPr txBox="1">
            <a:spLocks noGrp="1"/>
          </p:cNvSpPr>
          <p:nvPr>
            <p:ph sz="quarter" idx="21"/>
          </p:nvPr>
        </p:nvSpPr>
        <p:spPr>
          <a:xfrm>
            <a:off x="342900" y="650083"/>
            <a:ext cx="835580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sp>
        <p:nvSpPr>
          <p:cNvPr id="803" name="Google Shape;803;g213ca1134fb_0_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graphicFrame>
        <p:nvGraphicFramePr>
          <p:cNvPr id="805" name="Google Shape;805;g213ca1134fb_0_16"/>
          <p:cNvGraphicFramePr/>
          <p:nvPr>
            <p:extLst>
              <p:ext uri="{D42A27DB-BD31-4B8C-83A1-F6EECF244321}">
                <p14:modId xmlns:p14="http://schemas.microsoft.com/office/powerpoint/2010/main" val="1042074526"/>
              </p:ext>
            </p:extLst>
          </p:nvPr>
        </p:nvGraphicFramePr>
        <p:xfrm>
          <a:off x="345767" y="1225739"/>
          <a:ext cx="3360250" cy="3403055"/>
        </p:xfrm>
        <a:graphic>
          <a:graphicData uri="http://schemas.openxmlformats.org/drawingml/2006/table">
            <a:tbl>
              <a:tblPr>
                <a:noFill/>
                <a:tableStyleId>{85179E1E-7864-4F0E-9E3C-032736FB30DD}</a:tableStyleId>
              </a:tblPr>
              <a:tblGrid>
                <a:gridCol w="336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51624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Add environment variables</a:t>
                      </a:r>
                      <a:endParaRPr sz="1000" u="none" strike="noStrike" cap="non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Proxima Nova"/>
                        <a:buChar char="❖"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JAVA_HOME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Proxima Nova"/>
                        <a:buChar char="❖"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CATALINA_HOME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681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6C17ABD-B20A-BEC2-6134-0B7A565037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9074" y="1226893"/>
            <a:ext cx="4832787" cy="1412985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E64031D-4511-BE9A-4326-9685E7571D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538" y="3033713"/>
            <a:ext cx="4837113" cy="140970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13ca1134fb_0_25"/>
          <p:cNvSpPr txBox="1">
            <a:spLocks noGrp="1"/>
          </p:cNvSpPr>
          <p:nvPr>
            <p:ph sz="quarter" idx="21"/>
          </p:nvPr>
        </p:nvSpPr>
        <p:spPr>
          <a:xfrm>
            <a:off x="342901" y="614365"/>
            <a:ext cx="8398668" cy="2786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sp>
        <p:nvSpPr>
          <p:cNvPr id="813" name="Google Shape;813;g213ca1134fb_0_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9E92FE9-EB88-8928-ECCC-76FE64D86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790" y="801687"/>
            <a:ext cx="5529014" cy="3725070"/>
          </a:xfrm>
          <a:prstGeom prst="rect">
            <a:avLst/>
          </a:prstGeom>
        </p:spPr>
      </p:pic>
      <p:sp>
        <p:nvSpPr>
          <p:cNvPr id="4" name="Google Shape;576;g210ef7295e3_0_107">
            <a:extLst>
              <a:ext uri="{FF2B5EF4-FFF2-40B4-BE49-F238E27FC236}">
                <a16:creationId xmlns:a16="http://schemas.microsoft.com/office/drawing/2014/main" id="{047BBA97-1ECE-775A-109F-50E2457D068E}"/>
              </a:ext>
            </a:extLst>
          </p:cNvPr>
          <p:cNvSpPr txBox="1"/>
          <p:nvPr/>
        </p:nvSpPr>
        <p:spPr>
          <a:xfrm>
            <a:off x="303657" y="1178081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500" b="0" i="0" u="none" strike="noStrike" cap="none">
                <a:solidFill>
                  <a:schemeClr val="accent4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Edit environment variable</a:t>
            </a:r>
            <a:endParaRPr sz="1500"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accent6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Proxima Nova"/>
              <a:buChar char="❖"/>
            </a:pPr>
            <a:r>
              <a:rPr lang="en" sz="1300" b="0" i="0" u="none" strike="noStrike" cap="none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rPr>
              <a:t>Setup Path</a:t>
            </a:r>
            <a:endParaRPr b="0" i="0" u="none" strike="noStrike" cap="none">
              <a:solidFill>
                <a:schemeClr val="accent4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213ca1134fb_0_33"/>
          <p:cNvSpPr txBox="1">
            <a:spLocks noGrp="1"/>
          </p:cNvSpPr>
          <p:nvPr>
            <p:ph sz="quarter" idx="21"/>
          </p:nvPr>
        </p:nvSpPr>
        <p:spPr>
          <a:xfrm>
            <a:off x="342900" y="600077"/>
            <a:ext cx="8298656" cy="257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sp>
        <p:nvSpPr>
          <p:cNvPr id="822" name="Google Shape;822;g213ca1134fb_0_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graphicFrame>
        <p:nvGraphicFramePr>
          <p:cNvPr id="824" name="Google Shape;824;g213ca1134fb_0_33"/>
          <p:cNvGraphicFramePr/>
          <p:nvPr>
            <p:extLst>
              <p:ext uri="{D42A27DB-BD31-4B8C-83A1-F6EECF244321}">
                <p14:modId xmlns:p14="http://schemas.microsoft.com/office/powerpoint/2010/main" val="2560431721"/>
              </p:ext>
            </p:extLst>
          </p:nvPr>
        </p:nvGraphicFramePr>
        <p:xfrm>
          <a:off x="467211" y="1552707"/>
          <a:ext cx="2097028" cy="2703393"/>
        </p:xfrm>
        <a:graphic>
          <a:graphicData uri="http://schemas.openxmlformats.org/drawingml/2006/table">
            <a:tbl>
              <a:tblPr>
                <a:noFill/>
                <a:tableStyleId>{85179E1E-7864-4F0E-9E3C-032736FB30DD}</a:tableStyleId>
              </a:tblPr>
              <a:tblGrid>
                <a:gridCol w="20970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65704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Start Tomcat</a:t>
                      </a:r>
                      <a:endParaRPr sz="1000" u="none" strike="noStrike" cap="non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00"/>
                        <a:buFont typeface="Proxima Nova"/>
                        <a:buChar char="❖"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run </a:t>
                      </a:r>
                      <a:r>
                        <a:rPr lang="en" sz="1300" b="1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</a:t>
                      </a:r>
                      <a:r>
                        <a:rPr lang="en" sz="1300" b="1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tartup</a:t>
                      </a: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</a:t>
                      </a: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bat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Stop Tomcat</a:t>
                      </a:r>
                      <a:endParaRPr sz="1000" u="none" strike="noStrike" cap="non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300" u="none" strike="noStrike" cap="non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300"/>
                        <a:buFont typeface="Proxima Nova"/>
                        <a:buChar char="❖"/>
                      </a:pP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run </a:t>
                      </a:r>
                      <a:r>
                        <a:rPr lang="en" sz="1300" b="1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shutdown</a:t>
                      </a:r>
                      <a:r>
                        <a:rPr lang="en" sz="1300" u="none" strike="noStrike" cap="none">
                          <a:solidFill>
                            <a:schemeClr val="dk1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.bat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9897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161FA8D-F98C-0BF5-66BF-479AB6185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795" y="858837"/>
            <a:ext cx="5479904" cy="365601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213ca1134fb_0_42"/>
          <p:cNvSpPr txBox="1">
            <a:spLocks noGrp="1"/>
          </p:cNvSpPr>
          <p:nvPr>
            <p:ph sz="quarter" idx="21"/>
          </p:nvPr>
        </p:nvSpPr>
        <p:spPr>
          <a:xfrm>
            <a:off x="342901" y="650083"/>
            <a:ext cx="8312943" cy="23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sp>
        <p:nvSpPr>
          <p:cNvPr id="832" name="Google Shape;832;g213ca1134fb_0_4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graphicFrame>
        <p:nvGraphicFramePr>
          <p:cNvPr id="834" name="Google Shape;834;g213ca1134fb_0_42"/>
          <p:cNvGraphicFramePr/>
          <p:nvPr>
            <p:extLst>
              <p:ext uri="{D42A27DB-BD31-4B8C-83A1-F6EECF244321}">
                <p14:modId xmlns:p14="http://schemas.microsoft.com/office/powerpoint/2010/main" val="904647170"/>
              </p:ext>
            </p:extLst>
          </p:nvPr>
        </p:nvGraphicFramePr>
        <p:xfrm>
          <a:off x="431492" y="1161445"/>
          <a:ext cx="2070250" cy="3803326"/>
        </p:xfrm>
        <a:graphic>
          <a:graphicData uri="http://schemas.openxmlformats.org/drawingml/2006/table">
            <a:tbl>
              <a:tblPr>
                <a:noFill/>
                <a:tableStyleId>{85179E1E-7864-4F0E-9E3C-032736FB30DD}</a:tableStyleId>
              </a:tblPr>
              <a:tblGrid>
                <a:gridCol w="2070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592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0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Validate installation</a:t>
                      </a:r>
                      <a:r>
                        <a:rPr lang="en" sz="1800">
                          <a:solidFill>
                            <a:schemeClr val="accent4"/>
                          </a:solidFill>
                          <a:latin typeface="Proxima Nova"/>
                          <a:ea typeface="Proxima Nova"/>
                          <a:cs typeface="Proxima Nova"/>
                        </a:rPr>
                        <a:t> </a:t>
                      </a:r>
                      <a:endParaRPr sz="1800">
                        <a:solidFill>
                          <a:schemeClr val="accent4"/>
                        </a:solidFill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300" u="none" strike="noStrike" cap="none">
                        <a:solidFill>
                          <a:schemeClr val="accent6"/>
                        </a:solidFill>
                        <a:latin typeface="Proxima Nova Extrabold"/>
                        <a:ea typeface="Proxima Nova Extrabold"/>
                        <a:cs typeface="Proxima Nova Extrabold"/>
                        <a:sym typeface="Proxima Nova Extrabold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Proxima Nova"/>
                        <a:buChar char="❖"/>
                      </a:pP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Open a browser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-3111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Font typeface="Proxima Nova"/>
                        <a:buChar char="❖"/>
                      </a:pPr>
                      <a:r>
                        <a:rPr lang="en" sz="1300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N</a:t>
                      </a:r>
                      <a:r>
                        <a:rPr lang="en" sz="13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avigate to</a:t>
                      </a:r>
                      <a:endParaRPr sz="13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146050" marR="0" lvl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300"/>
                        <a:buNone/>
                      </a:pPr>
                      <a:endParaRPr lang="en" sz="1300" u="none" strike="noStrike" cap="none">
                        <a:latin typeface="Proxima Nova"/>
                        <a:ea typeface="Proxima Nova"/>
                        <a:cs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u="none" strike="noStrike" cap="none">
                          <a:latin typeface="Proxima Nova"/>
                          <a:ea typeface="Proxima Nova"/>
                          <a:cs typeface="Proxima Nova"/>
                          <a:sym typeface="Proxima Nova"/>
                        </a:rPr>
                        <a:t>localhost:8080</a:t>
                      </a:r>
                      <a:endParaRPr sz="16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45720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endParaRPr sz="10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80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>
                        <a:latin typeface="Proxima Nova"/>
                        <a:ea typeface="Proxima Nova"/>
                        <a:cs typeface="Proxima Nova"/>
                        <a:sym typeface="Proxima Nova"/>
                      </a:endParaRPr>
                    </a:p>
                  </a:txBody>
                  <a:tcPr marL="0" marR="90000" marT="0" marB="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" name="Picture 1" descr="A screenshot of a web page&#10;&#10;Description automatically generated">
            <a:extLst>
              <a:ext uri="{FF2B5EF4-FFF2-40B4-BE49-F238E27FC236}">
                <a16:creationId xmlns:a16="http://schemas.microsoft.com/office/drawing/2014/main" id="{95A8D99F-128C-0905-8DB0-64EF46EB4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787" y="888079"/>
            <a:ext cx="5469324" cy="35590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0ef7295e3_0_39"/>
          <p:cNvSpPr txBox="1">
            <a:spLocks noGrp="1"/>
          </p:cNvSpPr>
          <p:nvPr>
            <p:ph type="title"/>
          </p:nvPr>
        </p:nvSpPr>
        <p:spPr>
          <a:xfrm>
            <a:off x="335755" y="268319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Week 1 Timeline</a:t>
            </a:r>
            <a:endParaRPr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02" name="Google Shape;402;g210ef7295e3_0_39"/>
          <p:cNvSpPr txBox="1"/>
          <p:nvPr/>
        </p:nvSpPr>
        <p:spPr>
          <a:xfrm>
            <a:off x="363900" y="524100"/>
            <a:ext cx="1243500" cy="26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" sz="1100" b="1">
                <a:solidFill>
                  <a:srgbClr val="CCCCCC"/>
                </a:solidFill>
              </a:rPr>
              <a:t>9th</a:t>
            </a:r>
            <a:r>
              <a:rPr lang="en" sz="1100" b="1" i="0" u="none" strike="noStrike" cap="none">
                <a:solidFill>
                  <a:srgbClr val="CCCCCC"/>
                </a:solidFill>
                <a:latin typeface="Arial"/>
                <a:ea typeface="Arial"/>
                <a:cs typeface="Arial"/>
                <a:sym typeface="Arial"/>
              </a:rPr>
              <a:t> March</a:t>
            </a:r>
            <a:endParaRPr sz="1100" b="1" i="0" u="none" strike="noStrike" cap="none">
              <a:solidFill>
                <a:srgbClr val="CCCCCC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g210ef7295e3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407" y="898856"/>
            <a:ext cx="123825" cy="3905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g210ef7295e3_0_39"/>
          <p:cNvCxnSpPr/>
          <p:nvPr/>
        </p:nvCxnSpPr>
        <p:spPr>
          <a:xfrm>
            <a:off x="1215396" y="1281500"/>
            <a:ext cx="7444" cy="3161888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05" name="Google Shape;405;g210ef7295e3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7406" y="2101974"/>
            <a:ext cx="1238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g210ef7295e3_0_39"/>
          <p:cNvSpPr txBox="1"/>
          <p:nvPr/>
        </p:nvSpPr>
        <p:spPr>
          <a:xfrm>
            <a:off x="1286932" y="832176"/>
            <a:ext cx="3305737" cy="969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rgbClr val="000000"/>
              </a:buClr>
              <a:buSzPts val="1100"/>
            </a:pP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Introduction</a:t>
            </a:r>
            <a:r>
              <a:rPr lang="en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Java, IDE</a:t>
            </a:r>
            <a:endParaRPr lang="en-US"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Let’s get to know each other</a:t>
            </a:r>
            <a:endParaRPr lang="en"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</a:endParaRPr>
          </a:p>
          <a:p>
            <a:pPr marL="457200" indent="-292100"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</a:rPr>
              <a:t>What is a Java application?</a:t>
            </a:r>
          </a:p>
          <a:p>
            <a:pPr marL="457200" indent="-292100"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</a:rPr>
              <a:t>Install &amp; Setup Java and IDE</a:t>
            </a:r>
          </a:p>
          <a:p>
            <a:pPr marL="457200" indent="-292100">
              <a:buClr>
                <a:srgbClr val="7F7F7F"/>
              </a:buClr>
              <a:buSzPts val="1000"/>
              <a:buFont typeface="Arial"/>
              <a:buChar char="❖"/>
            </a:pPr>
            <a:endParaRPr lang="en" sz="1000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408" name="Google Shape;408;g210ef7295e3_0_39"/>
          <p:cNvSpPr txBox="1"/>
          <p:nvPr/>
        </p:nvSpPr>
        <p:spPr>
          <a:xfrm>
            <a:off x="1306062" y="3294514"/>
            <a:ext cx="4155749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Apache Tomcat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is Apache Tomcat?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292100">
              <a:buClr>
                <a:srgbClr val="7F7F7F"/>
              </a:buClr>
              <a:buSzPts val="1000"/>
              <a:buFont typeface="Arial,Sans-Serif"/>
              <a:buChar char="❖"/>
            </a:pP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</a:rPr>
              <a:t>Install &amp; Setup Apache Tomcat</a:t>
            </a:r>
            <a:endParaRPr lang="en-US" sz="1000">
              <a:solidFill>
                <a:srgbClr val="000048"/>
              </a:solidFill>
              <a:latin typeface="Arial"/>
              <a:ea typeface="Arial"/>
              <a:cs typeface="Arial"/>
            </a:endParaRPr>
          </a:p>
          <a:p>
            <a:pPr marL="457200" indent="-292100"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</a:rPr>
              <a:t>Build and deploy in Tomcat a simple web application</a:t>
            </a:r>
            <a:endParaRPr lang="en" sz="10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g210ef7295e3_0_39"/>
          <p:cNvSpPr txBox="1"/>
          <p:nvPr/>
        </p:nvSpPr>
        <p:spPr>
          <a:xfrm>
            <a:off x="1272757" y="2850456"/>
            <a:ext cx="2921138" cy="2535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45700" anchor="t" anchorCtr="0">
            <a:noAutofit/>
          </a:bodyPr>
          <a:lstStyle/>
          <a:p>
            <a:pPr>
              <a:buClr>
                <a:srgbClr val="000000"/>
              </a:buClr>
              <a:buSzPts val="1000"/>
            </a:pPr>
            <a:r>
              <a:rPr lang="en" sz="11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Break </a:t>
            </a:r>
            <a:r>
              <a:rPr lang="en" sz="1000">
                <a:solidFill>
                  <a:srgbClr val="7F7F7F"/>
                </a:solidFill>
                <a:latin typeface="Arial"/>
                <a:cs typeface="Arial"/>
                <a:sym typeface="Arial"/>
              </a:rPr>
              <a:t>- </a:t>
            </a: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Get</a:t>
            </a: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up, grab a cup of coffee/tea and :)</a:t>
            </a:r>
            <a:endParaRPr lang="en-US"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412" name="Google Shape;412;g210ef7295e3_0_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094" y="3341920"/>
            <a:ext cx="1238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210ef7295e3_0_39"/>
          <p:cNvSpPr txBox="1"/>
          <p:nvPr/>
        </p:nvSpPr>
        <p:spPr>
          <a:xfrm>
            <a:off x="1286932" y="2028779"/>
            <a:ext cx="3777224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Maven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is </a:t>
            </a:r>
            <a:r>
              <a:rPr lang="en" sz="1000">
                <a:solidFill>
                  <a:srgbClr val="7F7F7F"/>
                </a:solidFill>
              </a:rPr>
              <a:t>Maven</a:t>
            </a: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</a:endParaRPr>
          </a:p>
          <a:p>
            <a:pPr marL="457200" indent="-292100">
              <a:buClr>
                <a:srgbClr val="7F7F7F"/>
              </a:buClr>
              <a:buSzPts val="1000"/>
              <a:buFont typeface="Arial,Sans-Serif"/>
              <a:buChar char="❖"/>
            </a:pP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Install &amp; Setup Maven</a:t>
            </a:r>
            <a:endParaRPr lang="en-US" sz="1000">
              <a:solidFill>
                <a:srgbClr val="000048"/>
              </a:solidFill>
              <a:latin typeface="Arial"/>
              <a:ea typeface="Arial"/>
              <a:cs typeface="Arial"/>
            </a:endParaRPr>
          </a:p>
          <a:p>
            <a:pPr marL="457200" indent="-292100"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Build a Java </a:t>
            </a: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application</a:t>
            </a: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with Maven</a:t>
            </a: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and IntelliJ IDEA</a:t>
            </a:r>
            <a:endParaRPr sz="1400" b="0" i="0" u="none" strike="noStrike" cap="none" err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g210ef7295e3_0_39"/>
          <p:cNvSpPr txBox="1"/>
          <p:nvPr/>
        </p:nvSpPr>
        <p:spPr>
          <a:xfrm>
            <a:off x="1272656" y="1662257"/>
            <a:ext cx="3049725" cy="21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0" bIns="45700" anchor="t" anchorCtr="0">
            <a:noAutofit/>
          </a:bodyPr>
          <a:lstStyle/>
          <a:p>
            <a:r>
              <a:rPr lang="en" sz="1100" b="1">
                <a:solidFill>
                  <a:srgbClr val="000000"/>
                </a:solidFill>
                <a:latin typeface="Arial"/>
                <a:cs typeface="Arial"/>
                <a:sym typeface="Arial"/>
              </a:rPr>
              <a:t>Break</a:t>
            </a:r>
            <a:r>
              <a:rPr lang="en" sz="1000">
                <a:solidFill>
                  <a:srgbClr val="7F7F7F"/>
                </a:solidFill>
                <a:latin typeface="Arial"/>
                <a:cs typeface="Arial"/>
                <a:sym typeface="Arial"/>
              </a:rPr>
              <a:t> - Get</a:t>
            </a:r>
            <a:r>
              <a:rPr lang="en" sz="1000">
                <a:solidFill>
                  <a:srgbClr val="7F7F7F"/>
                </a:solidFill>
                <a:latin typeface="Arial"/>
                <a:cs typeface="Arial"/>
              </a:rPr>
              <a:t> up, grab a cup of coffee/tea and :)</a:t>
            </a:r>
            <a:endParaRPr lang="en">
              <a:cs typeface="Arial"/>
            </a:endParaRPr>
          </a:p>
          <a:p>
            <a:pPr marL="457200" indent="-292100">
              <a:buFont typeface="Arial,Sans-Serif"/>
              <a:buChar char="❖"/>
            </a:pPr>
            <a:endParaRPr lang="en" sz="1000">
              <a:solidFill>
                <a:srgbClr val="7F7F7F"/>
              </a:solidFill>
              <a:latin typeface="Arial"/>
              <a:ea typeface="Arial"/>
              <a:cs typeface="Arial"/>
            </a:endParaRPr>
          </a:p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Arial"/>
              <a:buNone/>
            </a:pPr>
            <a:endParaRPr lang="en" sz="1000" b="0" i="0" u="none" strike="noStrike" cap="none">
              <a:solidFill>
                <a:srgbClr val="7F7F7F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3" name="Google Shape;415;g210ef7295e3_0_39">
            <a:extLst>
              <a:ext uri="{FF2B5EF4-FFF2-40B4-BE49-F238E27FC236}">
                <a16:creationId xmlns:a16="http://schemas.microsoft.com/office/drawing/2014/main" id="{56EB0645-1808-9289-9472-6F509275D22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3124" y="1600724"/>
            <a:ext cx="73819" cy="276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412;g210ef7295e3_0_39">
            <a:extLst>
              <a:ext uri="{FF2B5EF4-FFF2-40B4-BE49-F238E27FC236}">
                <a16:creationId xmlns:a16="http://schemas.microsoft.com/office/drawing/2014/main" id="{F5C88CD2-46FC-E84A-92E1-8EA78F2B731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75094" y="4163451"/>
            <a:ext cx="123825" cy="3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408;g210ef7295e3_0_39">
            <a:extLst>
              <a:ext uri="{FF2B5EF4-FFF2-40B4-BE49-F238E27FC236}">
                <a16:creationId xmlns:a16="http://schemas.microsoft.com/office/drawing/2014/main" id="{253D3F3F-D67B-CC6B-9E37-1E9455DCF1CA}"/>
              </a:ext>
            </a:extLst>
          </p:cNvPr>
          <p:cNvSpPr txBox="1"/>
          <p:nvPr/>
        </p:nvSpPr>
        <p:spPr>
          <a:xfrm>
            <a:off x="1306579" y="4163359"/>
            <a:ext cx="4155749" cy="815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indent="-292100"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What is Git</a:t>
            </a: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lang="en" sz="100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457200" marR="0" lvl="0" indent="-2921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</a:rPr>
              <a:t>Install &amp; Setup Git</a:t>
            </a:r>
          </a:p>
          <a:p>
            <a:pPr marL="457200" indent="-292100">
              <a:buClr>
                <a:srgbClr val="7F7F7F"/>
              </a:buClr>
              <a:buSzPts val="1000"/>
              <a:buFont typeface="Arial"/>
              <a:buChar char="❖"/>
            </a:pPr>
            <a:r>
              <a:rPr lang="en" sz="1000">
                <a:solidFill>
                  <a:srgbClr val="7F7F7F"/>
                </a:solidFill>
                <a:latin typeface="Arial"/>
                <a:ea typeface="Arial"/>
                <a:cs typeface="Arial"/>
              </a:rPr>
              <a:t>Create GitHub Account</a:t>
            </a:r>
          </a:p>
        </p:txBody>
      </p:sp>
      <p:pic>
        <p:nvPicPr>
          <p:cNvPr id="7" name="Google Shape;415;g210ef7295e3_0_39">
            <a:extLst>
              <a:ext uri="{FF2B5EF4-FFF2-40B4-BE49-F238E27FC236}">
                <a16:creationId xmlns:a16="http://schemas.microsoft.com/office/drawing/2014/main" id="{7018F295-D0B1-E350-0860-E969C21CA7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3123" y="2800873"/>
            <a:ext cx="73819" cy="27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g213ca1134fb_0_25"/>
          <p:cNvSpPr txBox="1">
            <a:spLocks noGrp="1"/>
          </p:cNvSpPr>
          <p:nvPr>
            <p:ph sz="quarter" idx="21"/>
          </p:nvPr>
        </p:nvSpPr>
        <p:spPr>
          <a:xfrm>
            <a:off x="342900" y="650083"/>
            <a:ext cx="8384381" cy="221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Set up</a:t>
            </a:r>
            <a:endParaRPr/>
          </a:p>
        </p:txBody>
      </p:sp>
      <p:sp>
        <p:nvSpPr>
          <p:cNvPr id="813" name="Google Shape;813;g213ca1134fb_0_2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>
                <a:solidFill>
                  <a:schemeClr val="dk1"/>
                </a:solidFill>
              </a:rPr>
              <a:t>What is Apache Tomcat?</a:t>
            </a:r>
            <a:endParaRPr/>
          </a:p>
        </p:txBody>
      </p:sp>
      <p:sp>
        <p:nvSpPr>
          <p:cNvPr id="4" name="Google Shape;576;g210ef7295e3_0_107">
            <a:extLst>
              <a:ext uri="{FF2B5EF4-FFF2-40B4-BE49-F238E27FC236}">
                <a16:creationId xmlns:a16="http://schemas.microsoft.com/office/drawing/2014/main" id="{047BBA97-1ECE-775A-109F-50E2457D068E}"/>
              </a:ext>
            </a:extLst>
          </p:cNvPr>
          <p:cNvSpPr txBox="1"/>
          <p:nvPr/>
        </p:nvSpPr>
        <p:spPr>
          <a:xfrm>
            <a:off x="303081" y="970913"/>
            <a:ext cx="8181271" cy="165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50000"/>
              </a:lnSpc>
              <a:buSzPts val="1100"/>
            </a:pPr>
            <a:r>
              <a:rPr lang="en" sz="1500">
                <a:solidFill>
                  <a:schemeClr val="accent4"/>
                </a:solidFill>
              </a:rPr>
              <a:t>Access Manager App</a:t>
            </a:r>
            <a:endParaRPr lang="en" sz="1500">
              <a:solidFill>
                <a:schemeClr val="accent4"/>
              </a:solidFill>
              <a:cs typeface="Arial" panose="020B0604020202020204"/>
            </a:endParaRPr>
          </a:p>
          <a:p>
            <a:pPr marL="457200">
              <a:lnSpc>
                <a:spcPct val="150000"/>
              </a:lnSpc>
              <a:buFont typeface="Proxima Nova,Sans-Serif"/>
              <a:buChar char="❖"/>
            </a:pPr>
            <a:r>
              <a:rPr lang="en" sz="1500">
                <a:solidFill>
                  <a:schemeClr val="dk1"/>
                </a:solidFill>
                <a:latin typeface="Proxima Nova"/>
                <a:ea typeface="Proxima Nova Extrabold"/>
              </a:rPr>
              <a:t> Navigate to </a:t>
            </a:r>
            <a:r>
              <a:rPr lang="en" sz="1500" b="1">
                <a:solidFill>
                  <a:schemeClr val="dk1"/>
                </a:solidFill>
                <a:latin typeface="Proxima Nova"/>
                <a:ea typeface="Proxima Nova Extrabold"/>
              </a:rPr>
              <a:t>apache-tomcat-9.0.86/conf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 Extrabold"/>
              </a:rPr>
              <a:t> and open </a:t>
            </a:r>
            <a:r>
              <a:rPr lang="en" sz="1500" b="1">
                <a:solidFill>
                  <a:schemeClr val="dk1"/>
                </a:solidFill>
                <a:latin typeface="Proxima Nova"/>
                <a:ea typeface="Proxima Nova Extrabold"/>
              </a:rPr>
              <a:t>tomcat-users</a:t>
            </a:r>
            <a:r>
              <a:rPr lang="en" sz="1500">
                <a:solidFill>
                  <a:schemeClr val="dk1"/>
                </a:solidFill>
                <a:latin typeface="Proxima Nova"/>
                <a:ea typeface="Proxima Nova Extrabold"/>
              </a:rPr>
              <a:t> in Notepad</a:t>
            </a:r>
            <a:endParaRPr lang="en-US" sz="1500">
              <a:solidFill>
                <a:schemeClr val="dk1"/>
              </a:solidFill>
              <a:latin typeface="Proxima Nova"/>
              <a:ea typeface="Proxima Nova Extrabold"/>
            </a:endParaRPr>
          </a:p>
          <a:p>
            <a:pPr marL="457200">
              <a:lnSpc>
                <a:spcPct val="150000"/>
              </a:lnSpc>
              <a:buFont typeface="Proxima Nova,Sans-Serif"/>
              <a:buChar char="❖"/>
            </a:pPr>
            <a:r>
              <a:rPr lang="en" sz="1500">
                <a:solidFill>
                  <a:schemeClr val="dk1"/>
                </a:solidFill>
                <a:latin typeface="Proxima Nova"/>
              </a:rPr>
              <a:t> Setup username and password and </a:t>
            </a:r>
            <a:r>
              <a:rPr lang="en" sz="1500" i="1">
                <a:solidFill>
                  <a:schemeClr val="dk1"/>
                </a:solidFill>
                <a:latin typeface="Proxima Nova"/>
              </a:rPr>
              <a:t>manager-</a:t>
            </a:r>
            <a:r>
              <a:rPr lang="en" sz="1500" i="1" err="1">
                <a:solidFill>
                  <a:schemeClr val="dk1"/>
                </a:solidFill>
                <a:latin typeface="Proxima Nova"/>
              </a:rPr>
              <a:t>gui</a:t>
            </a:r>
            <a:r>
              <a:rPr lang="en" sz="1500">
                <a:solidFill>
                  <a:schemeClr val="dk1"/>
                </a:solidFill>
                <a:latin typeface="Proxima Nova"/>
              </a:rPr>
              <a:t> role</a:t>
            </a:r>
          </a:p>
          <a:p>
            <a:pPr marL="457200" indent="-311150">
              <a:buFont typeface="Proxima Nova,Sans-Serif"/>
              <a:buChar char="❖"/>
            </a:pPr>
            <a:endParaRPr lang="en" sz="1300">
              <a:solidFill>
                <a:srgbClr val="000048"/>
              </a:solidFill>
              <a:ea typeface="Proxima Nova Extrabold"/>
            </a:endParaRPr>
          </a:p>
          <a:p>
            <a:pPr marL="342900" indent="-342900">
              <a:buSzPts val="1100"/>
              <a:buAutoNum type="arabicPeriod"/>
            </a:pPr>
            <a:endParaRPr lang="en" sz="1500">
              <a:solidFill>
                <a:srgbClr val="92BBE6"/>
              </a:solidFill>
              <a:latin typeface="Proxima Nova Extrabold"/>
              <a:ea typeface="Proxima Nova Extrabold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18615500-28AE-E1FC-E474-6F3310528A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721" y="2210677"/>
            <a:ext cx="3690688" cy="2105026"/>
          </a:xfrm>
          <a:prstGeom prst="rect">
            <a:avLst/>
          </a:prstGeom>
        </p:spPr>
      </p:pic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A5198283-7CCD-5BF4-52C1-B2A0DAE31E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117" y="2443164"/>
            <a:ext cx="5313446" cy="20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15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g213ca1134fb_0_50"/>
          <p:cNvSpPr txBox="1">
            <a:spLocks noGrp="1"/>
          </p:cNvSpPr>
          <p:nvPr>
            <p:ph sz="quarter" idx="21"/>
          </p:nvPr>
        </p:nvSpPr>
        <p:spPr>
          <a:xfrm>
            <a:off x="421481" y="1471615"/>
            <a:ext cx="7941469" cy="2200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None/>
            </a:pPr>
            <a:r>
              <a:rPr lang="en" sz="1600">
                <a:solidFill>
                  <a:schemeClr val="accent4"/>
                </a:solidFill>
                <a:latin typeface="Proxima Nova"/>
                <a:sym typeface="Proxima Nova"/>
              </a:rPr>
              <a:t>Create new web app project</a:t>
            </a:r>
            <a:endParaRPr lang="en-US" sz="1600">
              <a:solidFill>
                <a:schemeClr val="accent4"/>
              </a:solidFill>
              <a:latin typeface="Proxima Nova"/>
            </a:endParaRPr>
          </a:p>
          <a:p>
            <a:pPr marL="914400" lvl="1" indent="-323850">
              <a:lnSpc>
                <a:spcPct val="115000"/>
              </a:lnSpc>
              <a:spcBef>
                <a:spcPts val="600"/>
              </a:spcBef>
              <a:buSzPts val="1500"/>
              <a:buChar char="○"/>
            </a:pPr>
            <a:r>
              <a:rPr lang="en" sz="1500">
                <a:latin typeface="Proxima Nova"/>
              </a:rPr>
              <a:t>Open IDE </a:t>
            </a:r>
            <a:endParaRPr sz="1500">
              <a:latin typeface="Proxima Nova"/>
            </a:endParaRPr>
          </a:p>
          <a:p>
            <a:pPr marL="914400" lvl="1" indent="-323850">
              <a:lnSpc>
                <a:spcPct val="115000"/>
              </a:lnSpc>
              <a:spcBef>
                <a:spcPts val="0"/>
              </a:spcBef>
              <a:buSzPts val="1500"/>
              <a:buChar char="○"/>
            </a:pPr>
            <a:r>
              <a:rPr lang="en" sz="1500">
                <a:latin typeface="Proxima Nova"/>
              </a:rPr>
              <a:t>File → New Project  →</a:t>
            </a:r>
            <a:endParaRPr sz="1500">
              <a:latin typeface="Proxima Nova"/>
            </a:endParaRPr>
          </a:p>
          <a:p>
            <a:pPr marL="1371600" lvl="2" indent="-323850">
              <a:lnSpc>
                <a:spcPct val="115000"/>
              </a:lnSpc>
              <a:spcBef>
                <a:spcPts val="0"/>
              </a:spcBef>
              <a:buSzPts val="1500"/>
              <a:buChar char="■"/>
            </a:pPr>
            <a:r>
              <a:rPr lang="en" sz="1500">
                <a:latin typeface="Proxima Nova"/>
              </a:rPr>
              <a:t>Maven → JDK 17 → </a:t>
            </a:r>
            <a:endParaRPr sz="1500">
              <a:latin typeface="Proxima Nova"/>
            </a:endParaRPr>
          </a:p>
          <a:p>
            <a:pPr marL="182880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Proxima Nova"/>
              </a:rPr>
              <a:t>Create from archetype (</a:t>
            </a:r>
            <a:r>
              <a:rPr lang="en" sz="1500">
                <a:solidFill>
                  <a:schemeClr val="accent4"/>
                </a:solidFill>
                <a:latin typeface="Proxima Nova"/>
              </a:rPr>
              <a:t>maven-archetype-webapp</a:t>
            </a:r>
            <a:r>
              <a:rPr lang="en" sz="1500">
                <a:latin typeface="Proxima Nova"/>
              </a:rPr>
              <a:t>)</a:t>
            </a:r>
            <a:endParaRPr sz="1500">
              <a:latin typeface="Proxima Nova"/>
            </a:endParaRPr>
          </a:p>
          <a:p>
            <a:pPr marL="1828800" lvl="3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>
                <a:latin typeface="Proxima Nova"/>
              </a:rPr>
              <a:t>Configure name and artifact coordinates (GAV) → Next</a:t>
            </a:r>
            <a:endParaRPr sz="1500">
              <a:latin typeface="Proxima Nova"/>
            </a:endParaRPr>
          </a:p>
          <a:p>
            <a:pPr marL="1828800" lvl="3" indent="-323850">
              <a:lnSpc>
                <a:spcPct val="115000"/>
              </a:lnSpc>
              <a:spcBef>
                <a:spcPts val="0"/>
              </a:spcBef>
              <a:buSzPts val="1500"/>
              <a:buChar char="●"/>
            </a:pPr>
            <a:r>
              <a:rPr lang="en" sz="1500">
                <a:latin typeface="Proxima Nova"/>
              </a:rPr>
              <a:t>Validate setup  → Finish</a:t>
            </a:r>
            <a:endParaRPr sz="1500">
              <a:latin typeface="Proxima Nova"/>
            </a:endParaRPr>
          </a:p>
        </p:txBody>
      </p:sp>
      <p:sp>
        <p:nvSpPr>
          <p:cNvPr id="841" name="Google Shape;841;g213ca1134fb_0_5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Apache Tomcat?</a:t>
            </a:r>
            <a:endParaRPr/>
          </a:p>
        </p:txBody>
      </p:sp>
      <p:sp>
        <p:nvSpPr>
          <p:cNvPr id="843" name="Google Shape;843;g213ca1134fb_0_50"/>
          <p:cNvSpPr txBox="1">
            <a:spLocks noGrp="1"/>
          </p:cNvSpPr>
          <p:nvPr>
            <p:ph type="subTitle" idx="4294967295"/>
          </p:nvPr>
        </p:nvSpPr>
        <p:spPr>
          <a:xfrm>
            <a:off x="342900" y="685938"/>
            <a:ext cx="83058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Basic application example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g213ca1134fb_0_56"/>
          <p:cNvSpPr txBox="1">
            <a:spLocks noGrp="1"/>
          </p:cNvSpPr>
          <p:nvPr>
            <p:ph sz="quarter" idx="21"/>
          </p:nvPr>
        </p:nvSpPr>
        <p:spPr>
          <a:xfrm>
            <a:off x="342900" y="1064421"/>
            <a:ext cx="8105775" cy="3614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>
              <a:spcBef>
                <a:spcPts val="600"/>
              </a:spcBef>
              <a:buSzPts val="1800"/>
            </a:pPr>
            <a:r>
              <a:rPr lang="en" sz="1600">
                <a:solidFill>
                  <a:schemeClr val="accent4"/>
                </a:solidFill>
                <a:latin typeface="Proxima Nova"/>
              </a:rPr>
              <a:t>Configure web app</a:t>
            </a:r>
            <a:endParaRPr lang="en-US" sz="1600">
              <a:solidFill>
                <a:schemeClr val="accent4"/>
              </a:solidFill>
              <a:latin typeface="Proxima Nova"/>
            </a:endParaRPr>
          </a:p>
          <a:p>
            <a:pPr marL="914400" lvl="1" indent="-285750">
              <a:lnSpc>
                <a:spcPct val="114999"/>
              </a:lnSpc>
              <a:spcBef>
                <a:spcPts val="600"/>
              </a:spcBef>
              <a:buSzPts val="900"/>
              <a:buChar char="○"/>
            </a:pPr>
            <a:r>
              <a:rPr lang="en" sz="1500">
                <a:solidFill>
                  <a:srgbClr val="000048"/>
                </a:solidFill>
                <a:latin typeface="Proxima Nova"/>
              </a:rPr>
              <a:t>Add</a:t>
            </a:r>
            <a:r>
              <a:rPr lang="en" sz="1500">
                <a:latin typeface="Proxima Nova"/>
              </a:rPr>
              <a:t> the servlet dependency</a:t>
            </a:r>
            <a:endParaRPr lang="en-US" sz="1500">
              <a:latin typeface="Proxima Nova"/>
            </a:endParaRPr>
          </a:p>
          <a:p>
            <a:pPr marL="648335" lvl="2" indent="-336550">
              <a:lnSpc>
                <a:spcPct val="115000"/>
              </a:lnSpc>
              <a:spcBef>
                <a:spcPts val="0"/>
              </a:spcBef>
              <a:buSzPts val="1700"/>
              <a:buChar char="■"/>
            </a:pPr>
            <a:r>
              <a:rPr lang="en" sz="1500">
                <a:latin typeface="Proxima Nova"/>
              </a:rPr>
              <a:t>In </a:t>
            </a:r>
            <a:r>
              <a:rPr lang="en" sz="1500" i="1">
                <a:latin typeface="Proxima Nova"/>
              </a:rPr>
              <a:t>pom.xml</a:t>
            </a:r>
            <a:r>
              <a:rPr lang="en" sz="1500">
                <a:latin typeface="Proxima Nova"/>
              </a:rPr>
              <a:t> file go to </a:t>
            </a:r>
            <a:r>
              <a:rPr lang="en" sz="1500" i="1">
                <a:latin typeface="Proxima Nova"/>
              </a:rPr>
              <a:t>&lt;dependencies&gt;</a:t>
            </a:r>
            <a:r>
              <a:rPr lang="en" sz="1500">
                <a:latin typeface="Proxima Nova"/>
              </a:rPr>
              <a:t>  and add</a:t>
            </a:r>
            <a:r>
              <a:rPr lang="en" sz="1700">
                <a:latin typeface="Proxima Nova"/>
              </a:rPr>
              <a:t> </a:t>
            </a:r>
            <a:r>
              <a:rPr lang="en" sz="1500" err="1">
                <a:solidFill>
                  <a:schemeClr val="accent4"/>
                </a:solidFill>
                <a:latin typeface="Proxima Nova"/>
              </a:rPr>
              <a:t>javax.servlet-api</a:t>
            </a:r>
            <a:endParaRPr sz="1500">
              <a:solidFill>
                <a:schemeClr val="accent4"/>
              </a:solidFill>
              <a:latin typeface="Proxima Nova"/>
            </a:endParaRPr>
          </a:p>
          <a:p>
            <a:pPr marL="1828800" indent="0">
              <a:spcBef>
                <a:spcPts val="0"/>
              </a:spcBef>
            </a:pP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&lt;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dependency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  &lt;</a:t>
            </a:r>
            <a:r>
              <a:rPr lang="en" sz="1000" err="1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groupId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&gt;</a:t>
            </a:r>
            <a:r>
              <a:rPr lang="en" sz="1000" err="1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javax.servlet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&lt;/</a:t>
            </a:r>
            <a:r>
              <a:rPr lang="en" sz="1000" err="1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groupId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  &lt;</a:t>
            </a:r>
            <a:r>
              <a:rPr lang="en" sz="1000" err="1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artifactId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&gt;</a:t>
            </a:r>
            <a:r>
              <a:rPr lang="en" sz="1000" err="1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javax.servlet-api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&lt;/</a:t>
            </a:r>
            <a:r>
              <a:rPr lang="en" sz="1000" err="1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artifactId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  &lt;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version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&gt;4.0.1&lt;/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version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&gt;</a:t>
            </a:r>
            <a:b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</a:b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&lt;/</a:t>
            </a:r>
            <a:r>
              <a:rPr lang="en" sz="1000">
                <a:solidFill>
                  <a:srgbClr val="0033B3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dependency</a:t>
            </a:r>
            <a:r>
              <a:rPr lang="en" sz="1000">
                <a:solidFill>
                  <a:srgbClr val="080808"/>
                </a:solidFill>
                <a:highlight>
                  <a:srgbClr val="FFFFFF"/>
                </a:highlight>
                <a:latin typeface="Consolas"/>
                <a:ea typeface="Courier New"/>
                <a:cs typeface="Courier New"/>
                <a:sym typeface="Courier New"/>
              </a:rPr>
              <a:t>&gt;</a:t>
            </a:r>
            <a:endParaRPr>
              <a:latin typeface="Consolas"/>
            </a:endParaRPr>
          </a:p>
          <a:p>
            <a:pPr marL="1371600" lvl="2" indent="-323850">
              <a:lnSpc>
                <a:spcPct val="115000"/>
              </a:lnSpc>
              <a:spcBef>
                <a:spcPts val="0"/>
              </a:spcBef>
              <a:buSzPts val="1500"/>
              <a:buChar char="■"/>
            </a:pPr>
            <a:r>
              <a:rPr lang="en" sz="1500">
                <a:latin typeface="Proxima Nova"/>
              </a:rPr>
              <a:t>Maven → reload project</a:t>
            </a:r>
          </a:p>
          <a:p>
            <a:pPr marL="1371600">
              <a:lnSpc>
                <a:spcPct val="114999"/>
              </a:lnSpc>
              <a:spcBef>
                <a:spcPts val="0"/>
              </a:spcBef>
            </a:pPr>
            <a:endParaRPr lang="en" sz="500">
              <a:latin typeface="Proxima Nova"/>
            </a:endParaRPr>
          </a:p>
          <a:p>
            <a:pPr marL="914400" lvl="1" indent="-323850">
              <a:lnSpc>
                <a:spcPct val="114999"/>
              </a:lnSpc>
              <a:spcBef>
                <a:spcPts val="0"/>
              </a:spcBef>
              <a:buSzPts val="1500"/>
              <a:buChar char="○"/>
            </a:pPr>
            <a:r>
              <a:rPr lang="en" sz="1500">
                <a:latin typeface="Proxima Nova"/>
              </a:rPr>
              <a:t>Override </a:t>
            </a:r>
            <a:r>
              <a:rPr lang="en" sz="1500" b="1" err="1">
                <a:latin typeface="Proxima Nova"/>
              </a:rPr>
              <a:t>maven.compiler.source</a:t>
            </a:r>
            <a:r>
              <a:rPr lang="en" sz="1500">
                <a:latin typeface="Proxima Nova"/>
              </a:rPr>
              <a:t> and </a:t>
            </a:r>
            <a:r>
              <a:rPr lang="en" sz="1500" b="1" err="1">
                <a:latin typeface="Proxima Nova"/>
              </a:rPr>
              <a:t>maven.compiler.target</a:t>
            </a:r>
            <a:r>
              <a:rPr lang="en" sz="1500">
                <a:latin typeface="Proxima Nova"/>
              </a:rPr>
              <a:t> to 17</a:t>
            </a:r>
            <a:endParaRPr sz="1500">
              <a:latin typeface="Proxima Nova"/>
            </a:endParaRPr>
          </a:p>
          <a:p>
            <a:pPr marL="9144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500">
              <a:latin typeface="Proxima Nova"/>
            </a:endParaRPr>
          </a:p>
          <a:p>
            <a:pPr marL="914400" lvl="1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>
                <a:latin typeface="Proxima Nova"/>
              </a:rPr>
              <a:t>Add a new Java class for </a:t>
            </a:r>
            <a:r>
              <a:rPr lang="en" sz="1500" i="1">
                <a:latin typeface="Proxima Nova"/>
              </a:rPr>
              <a:t>Servlet </a:t>
            </a:r>
            <a:r>
              <a:rPr lang="en" sz="1500">
                <a:latin typeface="Proxima Nova"/>
              </a:rPr>
              <a:t>(extends </a:t>
            </a:r>
            <a:r>
              <a:rPr lang="en" sz="1500" i="1" err="1">
                <a:latin typeface="Proxima Nova"/>
              </a:rPr>
              <a:t>HttpServlet</a:t>
            </a:r>
            <a:r>
              <a:rPr lang="en" sz="1500">
                <a:latin typeface="Proxima Nova"/>
              </a:rPr>
              <a:t>)</a:t>
            </a:r>
            <a:endParaRPr sz="1500">
              <a:latin typeface="Proxima Nova"/>
            </a:endParaRPr>
          </a:p>
          <a:p>
            <a:pPr marL="1371600" lvl="2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>
                <a:latin typeface="Proxima Nova"/>
              </a:rPr>
              <a:t>Override </a:t>
            </a:r>
            <a:r>
              <a:rPr lang="en" sz="1500" i="1" err="1">
                <a:latin typeface="Proxima Nova"/>
              </a:rPr>
              <a:t>doGet</a:t>
            </a:r>
            <a:r>
              <a:rPr lang="en" sz="1500" i="1">
                <a:latin typeface="Proxima Nova"/>
              </a:rPr>
              <a:t> </a:t>
            </a:r>
            <a:r>
              <a:rPr lang="en" sz="1500">
                <a:latin typeface="Proxima Nova"/>
              </a:rPr>
              <a:t>method:</a:t>
            </a:r>
            <a:endParaRPr sz="1500">
              <a:latin typeface="Proxima Nova"/>
            </a:endParaRPr>
          </a:p>
          <a:p>
            <a:pPr marL="1828800" indent="0">
              <a:lnSpc>
                <a:spcPct val="115000"/>
              </a:lnSpc>
              <a:spcBef>
                <a:spcPts val="0"/>
              </a:spcBef>
            </a:pPr>
            <a:r>
              <a:rPr lang="en" sz="1000" b="1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response.getOutputStream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().</a:t>
            </a:r>
            <a:r>
              <a:rPr lang="en" sz="1000" b="1" err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println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 b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"Hello from </a:t>
            </a:r>
            <a:r>
              <a:rPr lang="en" sz="1000" b="1" err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Fii</a:t>
            </a:r>
            <a:r>
              <a:rPr lang="en" sz="1000" b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00" b="1" err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Practic</a:t>
            </a:r>
            <a:r>
              <a:rPr lang="en" sz="1000" b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!"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b="1"/>
          </a:p>
          <a:p>
            <a:pPr marL="1371600" lvl="2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</a:pPr>
            <a:r>
              <a:rPr lang="en" sz="1500">
                <a:latin typeface="Proxima Nova"/>
              </a:rPr>
              <a:t>Add </a:t>
            </a:r>
            <a:r>
              <a:rPr lang="en" sz="1500" i="1" err="1">
                <a:latin typeface="Proxima Nova"/>
              </a:rPr>
              <a:t>WebServlet</a:t>
            </a:r>
            <a:r>
              <a:rPr lang="en" sz="1500" i="1">
                <a:latin typeface="Proxima Nova"/>
              </a:rPr>
              <a:t> </a:t>
            </a:r>
            <a:r>
              <a:rPr lang="en" sz="1500">
                <a:latin typeface="Proxima Nova"/>
              </a:rPr>
              <a:t>annotation</a:t>
            </a:r>
            <a:endParaRPr sz="1500">
              <a:latin typeface="Proxima Nova"/>
            </a:endParaRPr>
          </a:p>
          <a:p>
            <a:pPr marL="1828800" indent="0">
              <a:spcBef>
                <a:spcPts val="0"/>
              </a:spcBef>
            </a:pPr>
            <a:r>
              <a:rPr lang="en" sz="1700"/>
              <a:t> </a:t>
            </a:r>
            <a:r>
              <a:rPr lang="en" sz="1000" b="1">
                <a:solidFill>
                  <a:srgbClr val="9E880D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@WebServlet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1000" b="1">
                <a:solidFill>
                  <a:srgbClr val="067D17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"/hello"</a:t>
            </a:r>
            <a:r>
              <a:rPr lang="en" sz="1000" b="1">
                <a:solidFill>
                  <a:srgbClr val="08080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1700"/>
          </a:p>
        </p:txBody>
      </p:sp>
      <p:sp>
        <p:nvSpPr>
          <p:cNvPr id="848" name="Google Shape;848;g213ca1134fb_0_5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Apache Tomcat?</a:t>
            </a:r>
            <a:endParaRPr/>
          </a:p>
        </p:txBody>
      </p:sp>
      <p:sp>
        <p:nvSpPr>
          <p:cNvPr id="850" name="Google Shape;850;g213ca1134fb_0_56"/>
          <p:cNvSpPr txBox="1">
            <a:spLocks noGrp="1"/>
          </p:cNvSpPr>
          <p:nvPr>
            <p:ph type="subTitle" idx="4294967295"/>
          </p:nvPr>
        </p:nvSpPr>
        <p:spPr>
          <a:xfrm>
            <a:off x="342900" y="677655"/>
            <a:ext cx="8305800" cy="166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Basic application example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13ca1134fb_0_62"/>
          <p:cNvSpPr txBox="1">
            <a:spLocks noGrp="1"/>
          </p:cNvSpPr>
          <p:nvPr>
            <p:ph sz="quarter" idx="21"/>
          </p:nvPr>
        </p:nvSpPr>
        <p:spPr>
          <a:xfrm>
            <a:off x="592931" y="1357315"/>
            <a:ext cx="8105775" cy="28217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accent4"/>
                </a:solidFill>
                <a:latin typeface="Proxima Nova"/>
              </a:rPr>
              <a:t>Build web app</a:t>
            </a:r>
            <a:endParaRPr lang="en-US" sz="1500">
              <a:solidFill>
                <a:schemeClr val="accent4"/>
              </a:solidFill>
              <a:latin typeface="Proxima Nova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❖"/>
            </a:pPr>
            <a:r>
              <a:rPr lang="en" sz="1400" err="1">
                <a:latin typeface="Proxima Nova"/>
              </a:rPr>
              <a:t>mvn</a:t>
            </a:r>
            <a:r>
              <a:rPr lang="en" sz="1400">
                <a:latin typeface="Proxima Nova"/>
              </a:rPr>
              <a:t> clean package</a:t>
            </a:r>
            <a:endParaRPr sz="1400">
              <a:latin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400">
              <a:latin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accent4"/>
                </a:solidFill>
                <a:latin typeface="Proxima Nova"/>
              </a:rPr>
              <a:t>Deploy web app</a:t>
            </a:r>
            <a:endParaRPr sz="1500">
              <a:solidFill>
                <a:schemeClr val="accent4"/>
              </a:solidFill>
              <a:latin typeface="Proxima Nova"/>
            </a:endParaRPr>
          </a:p>
          <a:p>
            <a:pPr marL="914400" lvl="0" indent="-317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Font typeface="Proxima Nova"/>
              <a:buChar char="❖"/>
            </a:pPr>
            <a:r>
              <a:rPr lang="en" sz="1400">
                <a:latin typeface="Proxima Nova"/>
              </a:rPr>
              <a:t>Go to target</a:t>
            </a:r>
            <a:endParaRPr sz="1400">
              <a:latin typeface="Proxima Nova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❖"/>
            </a:pPr>
            <a:r>
              <a:rPr lang="en" sz="1400">
                <a:latin typeface="Proxima Nova"/>
              </a:rPr>
              <a:t>Copy .war file to tomcat\webapps</a:t>
            </a:r>
            <a:endParaRPr sz="1400">
              <a:latin typeface="Proxima Nova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❖"/>
            </a:pPr>
            <a:r>
              <a:rPr lang="en" sz="1400">
                <a:latin typeface="Proxima Nova"/>
              </a:rPr>
              <a:t>Start tomcat</a:t>
            </a:r>
            <a:endParaRPr sz="1400">
              <a:latin typeface="Proxima Nova"/>
            </a:endParaRPr>
          </a:p>
          <a:p>
            <a:pPr marL="9144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❖"/>
            </a:pPr>
            <a:r>
              <a:rPr lang="en" sz="1400">
                <a:latin typeface="Proxima Nova"/>
              </a:rPr>
              <a:t>Check your app in browser at the URL</a:t>
            </a:r>
            <a:endParaRPr sz="1400">
              <a:latin typeface="Proxima Nova"/>
            </a:endParaRPr>
          </a:p>
          <a:p>
            <a:pPr marL="137160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Proxima Nova"/>
              <a:buChar char="➢"/>
            </a:pPr>
            <a:r>
              <a:rPr lang="en" sz="1400">
                <a:latin typeface="Proxima Nova"/>
              </a:rPr>
              <a:t>localhost:8080/_</a:t>
            </a:r>
            <a:r>
              <a:rPr lang="en" sz="1400" err="1">
                <a:latin typeface="Proxima Nova"/>
              </a:rPr>
              <a:t>warname</a:t>
            </a:r>
            <a:r>
              <a:rPr lang="en" sz="1400">
                <a:latin typeface="Proxima Nova"/>
              </a:rPr>
              <a:t>_/_</a:t>
            </a:r>
            <a:r>
              <a:rPr lang="en" sz="1400" err="1">
                <a:latin typeface="Proxima Nova"/>
              </a:rPr>
              <a:t>servletpath</a:t>
            </a:r>
            <a:r>
              <a:rPr lang="en" sz="1400">
                <a:latin typeface="Proxima Nova"/>
              </a:rPr>
              <a:t>_</a:t>
            </a:r>
            <a:endParaRPr sz="1400">
              <a:latin typeface="Proxima Nova"/>
            </a:endParaRPr>
          </a:p>
          <a:p>
            <a:pPr marL="914400">
              <a:lnSpc>
                <a:spcPct val="115000"/>
              </a:lnSpc>
              <a:spcBef>
                <a:spcPts val="0"/>
              </a:spcBef>
              <a:buSzPts val="1200"/>
            </a:pPr>
            <a:r>
              <a:rPr lang="en" sz="1400">
                <a:latin typeface="Proxima Nova"/>
              </a:rPr>
              <a:t>          (e.g. http://localhost:8080/FiiPractic/hello)</a:t>
            </a:r>
            <a:endParaRPr sz="1400">
              <a:latin typeface="Proxima Nova"/>
            </a:endParaRPr>
          </a:p>
        </p:txBody>
      </p:sp>
      <p:sp>
        <p:nvSpPr>
          <p:cNvPr id="855" name="Google Shape;855;g213ca1134fb_0_6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 sz="1800">
                <a:latin typeface="Arial"/>
                <a:ea typeface="Arial"/>
                <a:cs typeface="Arial"/>
                <a:sym typeface="Arial"/>
              </a:rPr>
              <a:t>What is Apache Tomcat?</a:t>
            </a:r>
            <a:endParaRPr/>
          </a:p>
        </p:txBody>
      </p:sp>
      <p:sp>
        <p:nvSpPr>
          <p:cNvPr id="858" name="Google Shape;858;g213ca1134fb_0_62"/>
          <p:cNvSpPr txBox="1"/>
          <p:nvPr/>
        </p:nvSpPr>
        <p:spPr>
          <a:xfrm>
            <a:off x="258175" y="564433"/>
            <a:ext cx="2722844" cy="3693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>
                <a:sym typeface="Proxima Nova"/>
              </a:rPr>
              <a:t>Basic application example</a:t>
            </a:r>
            <a:endParaRPr lang="en-US"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210ef7295e3_0_360"/>
          <p:cNvSpPr txBox="1">
            <a:spLocks noGrp="1"/>
          </p:cNvSpPr>
          <p:nvPr>
            <p:ph type="ctrTitle"/>
          </p:nvPr>
        </p:nvSpPr>
        <p:spPr>
          <a:xfrm>
            <a:off x="1353313" y="1818744"/>
            <a:ext cx="4092543" cy="971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4000">
                <a:solidFill>
                  <a:schemeClr val="lt1"/>
                </a:solidFill>
              </a:rPr>
              <a:t>What is Git?</a:t>
            </a:r>
            <a:endParaRPr sz="40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10ef7295e3_0_364"/>
          <p:cNvSpPr txBox="1">
            <a:spLocks noGrp="1"/>
          </p:cNvSpPr>
          <p:nvPr>
            <p:ph sz="quarter" idx="21"/>
          </p:nvPr>
        </p:nvSpPr>
        <p:spPr>
          <a:xfrm>
            <a:off x="422559" y="1286148"/>
            <a:ext cx="5604115" cy="2215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accent4"/>
                </a:solidFill>
                <a:latin typeface="Proxima Nova"/>
              </a:rPr>
              <a:t>What is ...</a:t>
            </a:r>
            <a:endParaRPr sz="1700">
              <a:solidFill>
                <a:schemeClr val="accent4"/>
              </a:solidFill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a Version Control System (VCS) ?</a:t>
            </a:r>
            <a:endParaRPr sz="1800"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GIT?</a:t>
            </a:r>
            <a:endParaRPr sz="1800"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GitHub and how it relates to GIT?</a:t>
            </a:r>
            <a:endParaRPr sz="1800"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a branch?</a:t>
            </a:r>
            <a:endParaRPr sz="1800">
              <a:latin typeface="Proxima Nova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/>
          </a:p>
        </p:txBody>
      </p:sp>
      <p:sp>
        <p:nvSpPr>
          <p:cNvPr id="868" name="Google Shape;868;g210ef7295e3_0_36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Git?</a:t>
            </a:r>
            <a:endParaRPr/>
          </a:p>
        </p:txBody>
      </p:sp>
      <p:sp>
        <p:nvSpPr>
          <p:cNvPr id="870" name="Google Shape;870;g210ef7295e3_0_364"/>
          <p:cNvSpPr txBox="1">
            <a:spLocks noGrp="1"/>
          </p:cNvSpPr>
          <p:nvPr>
            <p:ph type="body" idx="4294967295"/>
          </p:nvPr>
        </p:nvSpPr>
        <p:spPr>
          <a:xfrm>
            <a:off x="5118100" y="844550"/>
            <a:ext cx="4025900" cy="37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400"/>
          </a:p>
        </p:txBody>
      </p:sp>
      <p:pic>
        <p:nvPicPr>
          <p:cNvPr id="871" name="Google Shape;871;g210ef7295e3_0_3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7950" y="146387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210ef7295e3_0_371"/>
          <p:cNvSpPr txBox="1">
            <a:spLocks noGrp="1"/>
          </p:cNvSpPr>
          <p:nvPr>
            <p:ph sz="quarter" idx="21"/>
          </p:nvPr>
        </p:nvSpPr>
        <p:spPr>
          <a:xfrm>
            <a:off x="457200" y="950120"/>
            <a:ext cx="8112919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4"/>
                </a:solidFill>
                <a:latin typeface="Proxima Nova"/>
              </a:rPr>
              <a:t>Repository interaction commands:</a:t>
            </a:r>
            <a:endParaRPr lang="en-US" sz="1600">
              <a:solidFill>
                <a:schemeClr val="accent4"/>
              </a:solidFill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Fetch</a:t>
            </a:r>
            <a:endParaRPr sz="1800"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Pull</a:t>
            </a:r>
            <a:endParaRPr sz="1800"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Push</a:t>
            </a:r>
            <a:endParaRPr sz="1800">
              <a:latin typeface="Proxima Nova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200"/>
              <a:buNone/>
            </a:pPr>
            <a:endParaRPr sz="1800">
              <a:latin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accent4"/>
                </a:solidFill>
                <a:latin typeface="Proxima Nova"/>
              </a:rPr>
              <a:t>Local commands:</a:t>
            </a:r>
            <a:endParaRPr sz="1600">
              <a:solidFill>
                <a:schemeClr val="accent4"/>
              </a:solidFill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Status</a:t>
            </a:r>
            <a:endParaRPr sz="1800"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Checkout</a:t>
            </a:r>
            <a:endParaRPr sz="1800"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Merge</a:t>
            </a:r>
            <a:endParaRPr sz="1800">
              <a:latin typeface="Proxima Nova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latin typeface="Proxima Nova"/>
              </a:rPr>
              <a:t>Commit</a:t>
            </a:r>
            <a:endParaRPr sz="1800">
              <a:latin typeface="Proxima Nova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latin typeface="Proxima Nova"/>
            </a:endParaRPr>
          </a:p>
        </p:txBody>
      </p:sp>
      <p:sp>
        <p:nvSpPr>
          <p:cNvPr id="876" name="Google Shape;876;g210ef7295e3_0_3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"/>
              <a:t>What is Git?</a:t>
            </a:r>
            <a:endParaRPr/>
          </a:p>
        </p:txBody>
      </p:sp>
      <p:pic>
        <p:nvPicPr>
          <p:cNvPr id="878" name="Google Shape;878;g210ef7295e3_0_3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22625" y="1452725"/>
            <a:ext cx="2381250" cy="238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10ef7295e3_0_99"/>
          <p:cNvSpPr txBox="1">
            <a:spLocks noGrp="1"/>
          </p:cNvSpPr>
          <p:nvPr>
            <p:ph sz="quarter" idx="21"/>
          </p:nvPr>
        </p:nvSpPr>
        <p:spPr>
          <a:xfrm>
            <a:off x="342899" y="535783"/>
            <a:ext cx="1462089" cy="2357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200">
                <a:latin typeface="+mn-lt"/>
                <a:ea typeface="+mn-ea"/>
                <a:cs typeface="+mn-cs"/>
              </a:rPr>
              <a:t>Install &amp; Setup</a:t>
            </a:r>
            <a:endParaRPr sz="1200">
              <a:latin typeface="+mn-lt"/>
              <a:ea typeface="+mn-ea"/>
              <a:cs typeface="+mn-cs"/>
            </a:endParaRPr>
          </a:p>
        </p:txBody>
      </p:sp>
      <p:sp>
        <p:nvSpPr>
          <p:cNvPr id="565" name="Google Shape;565;g210ef7295e3_0_99"/>
          <p:cNvSpPr txBox="1">
            <a:spLocks noGrp="1"/>
          </p:cNvSpPr>
          <p:nvPr>
            <p:ph type="title"/>
          </p:nvPr>
        </p:nvSpPr>
        <p:spPr>
          <a:xfrm>
            <a:off x="342899" y="275463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600">
                <a:latin typeface="+mj-lt"/>
                <a:ea typeface="+mj-ea"/>
                <a:cs typeface="Arial"/>
              </a:rPr>
              <a:t>What is </a:t>
            </a:r>
            <a:r>
              <a:rPr lang="en" sz="1600">
                <a:cs typeface="Arial"/>
              </a:rPr>
              <a:t>Git</a:t>
            </a:r>
            <a:r>
              <a:rPr lang="en" sz="1600">
                <a:latin typeface="+mj-lt"/>
                <a:ea typeface="+mj-ea"/>
                <a:cs typeface="Arial"/>
              </a:rPr>
              <a:t>?</a:t>
            </a:r>
          </a:p>
        </p:txBody>
      </p:sp>
      <p:sp>
        <p:nvSpPr>
          <p:cNvPr id="567" name="Google Shape;567;g210ef7295e3_0_99"/>
          <p:cNvSpPr txBox="1"/>
          <p:nvPr/>
        </p:nvSpPr>
        <p:spPr>
          <a:xfrm>
            <a:off x="410066" y="1233466"/>
            <a:ext cx="3000000" cy="2477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accent4"/>
                </a:solidFill>
                <a:latin typeface="Proxima Nova Extrabold"/>
                <a:sym typeface="Proxima Nova Extrabold"/>
              </a:rPr>
              <a:t>Download</a:t>
            </a:r>
            <a:endParaRPr lang="en-US">
              <a:solidFill>
                <a:schemeClr val="accent4"/>
              </a:solidFill>
            </a:endParaRPr>
          </a:p>
          <a:p>
            <a:pPr>
              <a:buClr>
                <a:srgbClr val="000000"/>
              </a:buClr>
              <a:buSzPts val="1100"/>
              <a:buFont typeface="Arial"/>
            </a:pPr>
            <a:endParaRPr lang="en" sz="1300">
              <a:solidFill>
                <a:schemeClr val="dk1"/>
              </a:solidFill>
              <a:ea typeface="+mn-lt"/>
              <a:cs typeface="+mn-lt"/>
              <a:sym typeface="Proxima Nova"/>
            </a:endParaRPr>
          </a:p>
          <a:p>
            <a:pPr>
              <a:buSzPts val="1100"/>
              <a:buFont typeface="Arial"/>
            </a:pPr>
            <a:r>
              <a:rPr lang="en" sz="1300">
                <a:solidFill>
                  <a:schemeClr val="dk1"/>
                </a:solidFill>
                <a:ea typeface="+mn-lt"/>
                <a:cs typeface="+mn-lt"/>
                <a:sym typeface="Proxima Nova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lang="en" sz="1300">
              <a:solidFill>
                <a:schemeClr val="dk1"/>
              </a:solidFill>
              <a:latin typeface="Proxima Nova"/>
              <a:ea typeface="Proxima Nova"/>
              <a:cs typeface="Proxima Nova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46050"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</a:pPr>
            <a:endParaRPr lang="en" sz="1300" b="0" i="0" u="none" strike="noStrike" cap="none">
              <a:solidFill>
                <a:schemeClr val="dk1"/>
              </a:solidFill>
              <a:latin typeface="Arial"/>
              <a:ea typeface="Proxima Nova"/>
              <a:cs typeface="Arial"/>
            </a:endParaRPr>
          </a:p>
          <a:p>
            <a:endParaRPr lang="en" sz="1500">
              <a:solidFill>
                <a:schemeClr val="accent4"/>
              </a:solidFill>
              <a:latin typeface="Segoe UI"/>
              <a:ea typeface="Proxima Nova"/>
              <a:cs typeface="Segoe UI"/>
            </a:endParaRPr>
          </a:p>
          <a:p>
            <a:r>
              <a:rPr lang="en" sz="1500">
                <a:solidFill>
                  <a:schemeClr val="accent4"/>
                </a:solidFill>
                <a:latin typeface="Proxima Nova Extrabold"/>
              </a:rPr>
              <a:t>Create GitHub account</a:t>
            </a:r>
            <a:endParaRPr lang="en-US" sz="1500">
              <a:solidFill>
                <a:schemeClr val="accent4"/>
              </a:solidFill>
              <a:latin typeface="Proxima Nova Extrabold"/>
            </a:endParaRPr>
          </a:p>
          <a:p>
            <a:endParaRPr lang="en-US" sz="1300">
              <a:solidFill>
                <a:schemeClr val="dk1"/>
              </a:solidFill>
              <a:latin typeface="Arial"/>
              <a:ea typeface="Proxima Nova"/>
              <a:cs typeface="Arial"/>
            </a:endParaRPr>
          </a:p>
          <a:p>
            <a:r>
              <a:rPr lang="en-US" sz="1300">
                <a:solidFill>
                  <a:schemeClr val="dk1"/>
                </a:solidFill>
                <a:latin typeface="Arial"/>
                <a:ea typeface="Proxima Nova"/>
                <a:cs typeface="Arial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</a:p>
          <a:p>
            <a:pPr marL="146050"/>
            <a:endParaRPr lang="en" sz="1300">
              <a:solidFill>
                <a:schemeClr val="dk1"/>
              </a:solidFill>
              <a:latin typeface="Segoe UI"/>
              <a:ea typeface="Proxima Nova"/>
              <a:cs typeface="Segoe UI"/>
            </a:endParaRPr>
          </a:p>
          <a:p>
            <a:pPr marL="146050">
              <a:buSzPts val="1300"/>
            </a:pPr>
            <a:endParaRPr lang="en" sz="1300">
              <a:solidFill>
                <a:schemeClr val="dk1"/>
              </a:solidFill>
              <a:latin typeface="Arial"/>
              <a:ea typeface="Proxima Nova"/>
              <a:cs typeface="Arial"/>
            </a:endParaRPr>
          </a:p>
          <a:p>
            <a:pPr marL="146050">
              <a:buClr>
                <a:schemeClr val="dk1"/>
              </a:buClr>
              <a:buSzPts val="1300"/>
            </a:pPr>
            <a:endParaRPr lang="en" sz="1300">
              <a:solidFill>
                <a:schemeClr val="dk1"/>
              </a:solidFill>
              <a:latin typeface="Proxima Nova"/>
              <a:ea typeface="Proxima Nova"/>
              <a:cs typeface="Proxima Nova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DBBD13ED-A53B-BC7A-B676-C029F3A06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5009" y="585995"/>
            <a:ext cx="4941228" cy="389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678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g210ef7295e3_0_386"/>
          <p:cNvSpPr txBox="1">
            <a:spLocks noGrp="1"/>
          </p:cNvSpPr>
          <p:nvPr>
            <p:ph type="ctrTitle"/>
          </p:nvPr>
        </p:nvSpPr>
        <p:spPr>
          <a:xfrm>
            <a:off x="1943087" y="1434235"/>
            <a:ext cx="3159769" cy="13202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 sz="4000"/>
              <a:t>Thank You!</a:t>
            </a:r>
            <a:endParaRPr sz="4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10ef7295e3_0_60"/>
          <p:cNvSpPr txBox="1">
            <a:spLocks noGrp="1"/>
          </p:cNvSpPr>
          <p:nvPr>
            <p:ph type="ctrTitle"/>
          </p:nvPr>
        </p:nvSpPr>
        <p:spPr>
          <a:xfrm>
            <a:off x="670101" y="1033648"/>
            <a:ext cx="7150608" cy="1845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50" tIns="91425" rIns="137150" bIns="91425" anchor="ctr" anchorCtr="0">
            <a:noAutofit/>
          </a:bodyPr>
          <a:lstStyle/>
          <a:p>
            <a:pPr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800"/>
            </a:pPr>
            <a:r>
              <a:rPr lang="en-US" sz="4000">
                <a:solidFill>
                  <a:schemeClr val="lt1"/>
                </a:solidFill>
              </a:rPr>
              <a:t>What is a Java application?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1b687639f21_1_5"/>
          <p:cNvSpPr txBox="1">
            <a:spLocks noGrp="1"/>
          </p:cNvSpPr>
          <p:nvPr>
            <p:ph type="title"/>
          </p:nvPr>
        </p:nvSpPr>
        <p:spPr>
          <a:xfrm>
            <a:off x="342899" y="343795"/>
            <a:ext cx="810615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a Java application</a:t>
            </a:r>
            <a:endParaRPr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427" name="Google Shape;427;g1b687639f21_1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9763" y="664100"/>
            <a:ext cx="6104476" cy="38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10ef7295e3_0_99"/>
          <p:cNvSpPr txBox="1">
            <a:spLocks noGrp="1"/>
          </p:cNvSpPr>
          <p:nvPr>
            <p:ph sz="quarter" idx="21"/>
          </p:nvPr>
        </p:nvSpPr>
        <p:spPr>
          <a:xfrm>
            <a:off x="342901" y="646046"/>
            <a:ext cx="8362535" cy="294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350">
                <a:latin typeface="+mn-lt"/>
                <a:ea typeface="+mn-ea"/>
                <a:cs typeface="+mn-cs"/>
              </a:rPr>
              <a:t>Install &amp; Setup</a:t>
            </a:r>
            <a:endParaRPr sz="1350">
              <a:latin typeface="+mn-lt"/>
              <a:ea typeface="+mn-ea"/>
              <a:cs typeface="+mn-cs"/>
            </a:endParaRPr>
          </a:p>
        </p:txBody>
      </p:sp>
      <p:sp>
        <p:nvSpPr>
          <p:cNvPr id="565" name="Google Shape;565;g210ef7295e3_0_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</a:t>
            </a:r>
            <a:endParaRPr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67" name="Google Shape;567;g210ef7295e3_0_99"/>
          <p:cNvSpPr txBox="1"/>
          <p:nvPr/>
        </p:nvSpPr>
        <p:spPr>
          <a:xfrm>
            <a:off x="360681" y="919244"/>
            <a:ext cx="7263258" cy="11849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buSzPts val="1100"/>
            </a:pPr>
            <a:endParaRPr lang="en" sz="1500">
              <a:solidFill>
                <a:schemeClr val="accent4"/>
              </a:solidFill>
              <a:ea typeface="Proxima Nova Extrabold"/>
            </a:endParaRPr>
          </a:p>
          <a:p>
            <a:pPr>
              <a:buSzPts val="1100"/>
            </a:pPr>
            <a:r>
              <a:rPr lang="en" sz="1500">
                <a:solidFill>
                  <a:schemeClr val="accent4"/>
                </a:solidFill>
                <a:ea typeface="Proxima Nova Extrabold"/>
              </a:rPr>
              <a:t>Download</a:t>
            </a:r>
            <a:endParaRPr lang="en" sz="1500">
              <a:solidFill>
                <a:schemeClr val="accent4"/>
              </a:solidFill>
              <a:latin typeface="Proxima Nova Extrabold"/>
              <a:ea typeface="Proxima Nova Extrabold"/>
            </a:endParaRPr>
          </a:p>
          <a:p>
            <a:endParaRPr lang="en-US" sz="1100">
              <a:solidFill>
                <a:srgbClr val="000048"/>
              </a:solidFill>
              <a:latin typeface="Segoe UI"/>
              <a:ea typeface="Proxima Nova Extrabold"/>
              <a:cs typeface="Segoe UI"/>
            </a:endParaRPr>
          </a:p>
          <a:p>
            <a:pPr marL="457200" indent="-304800">
              <a:buFont typeface="Proxima Nova,Sans-Serif"/>
              <a:buChar char="❖"/>
            </a:pPr>
            <a:r>
              <a:rPr lang="en" sz="1200">
                <a:solidFill>
                  <a:schemeClr val="dk1"/>
                </a:solidFill>
                <a:ea typeface="Proxima Nova Extrabold"/>
              </a:rPr>
              <a:t>JDK 17</a:t>
            </a:r>
            <a:endParaRPr lang="en-US">
              <a:solidFill>
                <a:schemeClr val="dk1"/>
              </a:solidFill>
              <a:ea typeface="Proxima Nova Extrabold"/>
            </a:endParaRPr>
          </a:p>
          <a:p>
            <a:pPr marL="152400"/>
            <a:r>
              <a:rPr lang="en" sz="1200">
                <a:solidFill>
                  <a:schemeClr val="dk1"/>
                </a:solidFill>
                <a:ea typeface="Proxima Nova Extrabold"/>
              </a:rPr>
              <a:t>https://www.oracle.com/java/technologies/javase/jdk17-archive-downloads.html</a:t>
            </a:r>
            <a:endParaRPr lang="en-US"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D094FF-1FF7-0312-1E6D-7B011C5576F7}"/>
              </a:ext>
            </a:extLst>
          </p:cNvPr>
          <p:cNvSpPr txBox="1"/>
          <p:nvPr/>
        </p:nvSpPr>
        <p:spPr>
          <a:xfrm>
            <a:off x="357187" y="2495961"/>
            <a:ext cx="3071648" cy="9694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" sz="1500">
                <a:solidFill>
                  <a:schemeClr val="accent4"/>
                </a:solidFill>
              </a:rPr>
              <a:t>Add environment variables</a:t>
            </a:r>
          </a:p>
          <a:p>
            <a:endParaRPr lang="en-US" sz="1500">
              <a:solidFill>
                <a:srgbClr val="000048"/>
              </a:solidFill>
              <a:highlight>
                <a:srgbClr val="F5F5F5"/>
              </a:highlight>
              <a:latin typeface="Segoe UI"/>
              <a:cs typeface="Segoe UI"/>
            </a:endParaRPr>
          </a:p>
          <a:p>
            <a:pPr marL="457200" indent="-311150">
              <a:buFont typeface="Proxima Nova,Sans-Serif"/>
              <a:buChar char="❖"/>
            </a:pPr>
            <a:r>
              <a:rPr lang="en" sz="1200">
                <a:solidFill>
                  <a:schemeClr val="dk1"/>
                </a:solidFill>
              </a:rPr>
              <a:t>Set JAVA_HOME</a:t>
            </a:r>
            <a:endParaRPr lang="en-US" sz="1200">
              <a:solidFill>
                <a:schemeClr val="dk1"/>
              </a:solidFill>
            </a:endParaRPr>
          </a:p>
          <a:p>
            <a:endParaRPr lang="en-US" sz="1500">
              <a:highlight>
                <a:srgbClr val="F5F5F5"/>
              </a:highlight>
              <a:latin typeface="Proxima Nova Extrabold"/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2788C4E-39D3-0C30-C6F3-B3F1E4A74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2722" y="2608619"/>
            <a:ext cx="4845925" cy="1426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2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10ef7295e3_0_99"/>
          <p:cNvSpPr txBox="1">
            <a:spLocks noGrp="1"/>
          </p:cNvSpPr>
          <p:nvPr>
            <p:ph sz="quarter" idx="21"/>
          </p:nvPr>
        </p:nvSpPr>
        <p:spPr>
          <a:xfrm>
            <a:off x="342900" y="678658"/>
            <a:ext cx="8527256" cy="2357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350">
                <a:latin typeface="+mn-lt"/>
                <a:ea typeface="+mn-ea"/>
                <a:cs typeface="+mn-cs"/>
              </a:rPr>
              <a:t>Install &amp; Setup</a:t>
            </a:r>
            <a:endParaRPr sz="1350">
              <a:latin typeface="+mn-lt"/>
              <a:ea typeface="+mn-ea"/>
              <a:cs typeface="+mn-cs"/>
            </a:endParaRPr>
          </a:p>
        </p:txBody>
      </p:sp>
      <p:sp>
        <p:nvSpPr>
          <p:cNvPr id="565" name="Google Shape;565;g210ef7295e3_0_9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0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en" sz="18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Java</a:t>
            </a:r>
            <a:endParaRPr lang="en-US" sz="18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3DD69B-FF64-ED5B-8302-A0B422A64EEA}"/>
              </a:ext>
            </a:extLst>
          </p:cNvPr>
          <p:cNvSpPr txBox="1"/>
          <p:nvPr/>
        </p:nvSpPr>
        <p:spPr>
          <a:xfrm>
            <a:off x="421892" y="1286012"/>
            <a:ext cx="2743200" cy="8925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>
                <a:solidFill>
                  <a:schemeClr val="accent4"/>
                </a:solidFill>
              </a:rPr>
              <a:t>Edit environment variable​</a:t>
            </a:r>
          </a:p>
          <a:p>
            <a:r>
              <a:rPr lang="en-US" sz="1100">
                <a:solidFill>
                  <a:srgbClr val="000048"/>
                </a:solidFill>
                <a:highlight>
                  <a:srgbClr val="F5F5F5"/>
                </a:highlight>
                <a:latin typeface="Proxima Nova Extrabold"/>
                <a:cs typeface="Segoe UI"/>
              </a:rPr>
              <a:t>​</a:t>
            </a:r>
          </a:p>
          <a:p>
            <a:r>
              <a:rPr lang="en-US" sz="1300">
                <a:solidFill>
                  <a:srgbClr val="000048"/>
                </a:solidFill>
                <a:highlight>
                  <a:srgbClr val="F5F5F5"/>
                </a:highlight>
                <a:latin typeface="Proxima Nova"/>
                <a:cs typeface="Segoe UI"/>
              </a:rPr>
              <a:t>​</a:t>
            </a:r>
          </a:p>
          <a:p>
            <a:pPr marL="457200" indent="-311150">
              <a:buFont typeface="Proxima Nova,Sans-Serif"/>
              <a:buChar char="❖"/>
            </a:pPr>
            <a:r>
              <a:rPr lang="en" sz="1200">
                <a:solidFill>
                  <a:schemeClr val="dk1"/>
                </a:solidFill>
              </a:rPr>
              <a:t>Setup PATH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2952E6D-7B9D-37AA-C4E4-48823AAA3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640" y="365125"/>
            <a:ext cx="5718344" cy="398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063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gnizant Colors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E308E"/>
      </a:accent2>
      <a:accent3>
        <a:srgbClr val="2F78C4"/>
      </a:accent3>
      <a:accent4>
        <a:srgbClr val="92BBE6"/>
      </a:accent4>
      <a:accent5>
        <a:srgbClr val="06C7CC"/>
      </a:accent5>
      <a:accent6>
        <a:srgbClr val="000048"/>
      </a:accent6>
      <a:hlink>
        <a:srgbClr val="91B9E5"/>
      </a:hlink>
      <a:folHlink>
        <a:srgbClr val="2F78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55602_MKTG_GBC_PPT-Main Template_070623" id="{1D650054-2E76-C640-B811-4DBC33A8032C}" vid="{8BDC3476-0634-EC4F-BB1C-C0345C05F330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Cog_PPT_pptx_Template_2024</Template>
  <Application>Microsoft Office PowerPoint</Application>
  <PresentationFormat>On-screen Show (16:9)</PresentationFormat>
  <Slides>58</Slides>
  <Notes>58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59" baseType="lpstr">
      <vt:lpstr>Office Theme</vt:lpstr>
      <vt:lpstr>   Enterprise Applications </vt:lpstr>
      <vt:lpstr>Training Agenda</vt:lpstr>
      <vt:lpstr>Trainers Java Technology Group</vt:lpstr>
      <vt:lpstr>Let’s get to know each other</vt:lpstr>
      <vt:lpstr>Week 1 Timeline</vt:lpstr>
      <vt:lpstr>What is a Java application?</vt:lpstr>
      <vt:lpstr>This is a Java application</vt:lpstr>
      <vt:lpstr>Java</vt:lpstr>
      <vt:lpstr>Java</vt:lpstr>
      <vt:lpstr>Using IntelliJ Idea to create your first application</vt:lpstr>
      <vt:lpstr>Using IntelliJ Idea to create your first application</vt:lpstr>
      <vt:lpstr>What is Maven? 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Maven?</vt:lpstr>
      <vt:lpstr>What is Apache Tomcat? </vt:lpstr>
      <vt:lpstr>What is Apache Tomcat ?</vt:lpstr>
      <vt:lpstr>What is Apache Tomcat ?</vt:lpstr>
      <vt:lpstr>What is Apache Tomcat ?</vt:lpstr>
      <vt:lpstr>What is Apache Tomcat?</vt:lpstr>
      <vt:lpstr>What is Apache Tomcat?</vt:lpstr>
      <vt:lpstr>What is Apache Tomcat?</vt:lpstr>
      <vt:lpstr>What is Apache Tomcat?</vt:lpstr>
      <vt:lpstr>What is Apache Tomcat?</vt:lpstr>
      <vt:lpstr>What is Apache Tomcat?</vt:lpstr>
      <vt:lpstr>What is Apache Tomcat?</vt:lpstr>
      <vt:lpstr>What is Apache Tomcat?</vt:lpstr>
      <vt:lpstr>What is Apache Tomcat?</vt:lpstr>
      <vt:lpstr>What is Git? </vt:lpstr>
      <vt:lpstr>What is Git?</vt:lpstr>
      <vt:lpstr>What is Git?</vt:lpstr>
      <vt:lpstr>What is Git?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Advanced Java  &amp; Starting Toolbox</dc:title>
  <cp:revision>5</cp:revision>
  <dcterms:modified xsi:type="dcterms:W3CDTF">2024-03-11T17:33:49Z</dcterms:modified>
</cp:coreProperties>
</file>